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5"/>
    <p:sldMasterId id="214748367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Lst>
  <p:sldSz cy="5143500" cx="9144000"/>
  <p:notesSz cx="6858000" cy="9144000"/>
  <p:embeddedFontLst>
    <p:embeddedFont>
      <p:font typeface="Raleway"/>
      <p:regular r:id="rId20"/>
      <p:bold r:id="rId21"/>
      <p:italic r:id="rId22"/>
      <p:boldItalic r:id="rId23"/>
    </p:embeddedFont>
    <p:embeddedFont>
      <p:font typeface="Roboto"/>
      <p:regular r:id="rId24"/>
      <p:bold r:id="rId25"/>
      <p:italic r:id="rId26"/>
      <p:boldItalic r:id="rId27"/>
    </p:embeddedFont>
    <p:embeddedFont>
      <p:font typeface="La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7B626F1-5665-4E11-A353-C8B96889A008}">
  <a:tblStyle styleId="{F7B626F1-5665-4E11-A353-C8B96889A00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regular.fntdata"/><Relationship Id="rId22" Type="http://schemas.openxmlformats.org/officeDocument/2006/relationships/font" Target="fonts/Raleway-italic.fntdata"/><Relationship Id="rId21" Type="http://schemas.openxmlformats.org/officeDocument/2006/relationships/font" Target="fonts/Raleway-bold.fntdata"/><Relationship Id="rId24" Type="http://schemas.openxmlformats.org/officeDocument/2006/relationships/font" Target="fonts/Roboto-regular.fntdata"/><Relationship Id="rId23" Type="http://schemas.openxmlformats.org/officeDocument/2006/relationships/font" Target="fonts/Raleway-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Lato-regular.fntdata"/><Relationship Id="rId27" Type="http://schemas.openxmlformats.org/officeDocument/2006/relationships/font" Target="fonts/Roboto-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Lato-bold.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303ad52afd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303ad52afd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3111b64d2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3111b64d2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zach</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3111b64d2a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3111b64d2a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zach</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d91e1f3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d91e1f3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2277cfd8b4_0_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2277cfd8b4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e9090756a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e9090756a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zach</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26329a73d7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26329a73d7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303ad52af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303ad52af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303ad52af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303ad52af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zach</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303ad52af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303ad52af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zach</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303ad52af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303ad52afd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67" name="Shape 67"/>
        <p:cNvGrpSpPr/>
        <p:nvPr/>
      </p:nvGrpSpPr>
      <p:grpSpPr>
        <a:xfrm>
          <a:off x="0" y="0"/>
          <a:ext cx="0" cy="0"/>
          <a:chOff x="0" y="0"/>
          <a:chExt cx="0" cy="0"/>
        </a:xfrm>
      </p:grpSpPr>
      <p:pic>
        <p:nvPicPr>
          <p:cNvPr descr="shutterstock_429987889_edited.jpg" id="68" name="Google Shape;68;p14"/>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69" name="Google Shape;69;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14"/>
          <p:cNvGrpSpPr/>
          <p:nvPr/>
        </p:nvGrpSpPr>
        <p:grpSpPr>
          <a:xfrm>
            <a:off x="830392" y="1191256"/>
            <a:ext cx="745763" cy="45826"/>
            <a:chOff x="4580561" y="2589004"/>
            <a:chExt cx="1064464" cy="25200"/>
          </a:xfrm>
        </p:grpSpPr>
        <p:sp>
          <p:nvSpPr>
            <p:cNvPr id="71" name="Google Shape;71;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74" name="Google Shape;74;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75" name="Google Shape;7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6" name="Google Shape;76;p14"/>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latin typeface="Raleway"/>
                <a:ea typeface="Raleway"/>
                <a:cs typeface="Raleway"/>
                <a:sym typeface="Raleway"/>
              </a:rPr>
              <a:t>Confidential</a:t>
            </a:r>
            <a:endParaRPr b="1" sz="600">
              <a:latin typeface="Raleway"/>
              <a:ea typeface="Raleway"/>
              <a:cs typeface="Raleway"/>
              <a:sym typeface="Raleway"/>
            </a:endParaRPr>
          </a:p>
        </p:txBody>
      </p:sp>
      <p:sp>
        <p:nvSpPr>
          <p:cNvPr id="77" name="Google Shape;77;p14"/>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latin typeface="Raleway"/>
                <a:ea typeface="Raleway"/>
                <a:cs typeface="Raleway"/>
                <a:sym typeface="Raleway"/>
              </a:rPr>
              <a:t>Customized for </a:t>
            </a:r>
            <a:r>
              <a:rPr b="1" lang="en" sz="600">
                <a:latin typeface="Raleway"/>
                <a:ea typeface="Raleway"/>
                <a:cs typeface="Raleway"/>
                <a:sym typeface="Raleway"/>
              </a:rPr>
              <a:t>Lorem Ipsum LLC</a:t>
            </a:r>
            <a:endParaRPr sz="600">
              <a:latin typeface="Raleway"/>
              <a:ea typeface="Raleway"/>
              <a:cs typeface="Raleway"/>
              <a:sym typeface="Raleway"/>
            </a:endParaRPr>
          </a:p>
        </p:txBody>
      </p:sp>
      <p:sp>
        <p:nvSpPr>
          <p:cNvPr id="78" name="Google Shape;78;p14"/>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79" name="Shape 79"/>
        <p:cNvGrpSpPr/>
        <p:nvPr/>
      </p:nvGrpSpPr>
      <p:grpSpPr>
        <a:xfrm>
          <a:off x="0" y="0"/>
          <a:ext cx="0" cy="0"/>
          <a:chOff x="0" y="0"/>
          <a:chExt cx="0" cy="0"/>
        </a:xfrm>
      </p:grpSpPr>
      <p:pic>
        <p:nvPicPr>
          <p:cNvPr descr="shutterstock_429987889_edited.jpg" id="80" name="Google Shape;80;p15"/>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81" name="Google Shape;81;p15"/>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 name="Google Shape;82;p15"/>
          <p:cNvGrpSpPr/>
          <p:nvPr/>
        </p:nvGrpSpPr>
        <p:grpSpPr>
          <a:xfrm>
            <a:off x="830392" y="1191256"/>
            <a:ext cx="745763" cy="45826"/>
            <a:chOff x="4580561" y="2589004"/>
            <a:chExt cx="1064464" cy="25200"/>
          </a:xfrm>
        </p:grpSpPr>
        <p:sp>
          <p:nvSpPr>
            <p:cNvPr id="83" name="Google Shape;83;p1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 name="Google Shape;85;p15"/>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86" name="Google Shape;86;p15"/>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87" name="Google Shape;87;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8" name="Google Shape;88;p15">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 name="Google Shape;89;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0" name="Google Shape;90;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1" name="Google Shape;91;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2" name="Shape 92"/>
        <p:cNvGrpSpPr/>
        <p:nvPr/>
      </p:nvGrpSpPr>
      <p:grpSpPr>
        <a:xfrm>
          <a:off x="0" y="0"/>
          <a:ext cx="0" cy="0"/>
          <a:chOff x="0" y="0"/>
          <a:chExt cx="0" cy="0"/>
        </a:xfrm>
      </p:grpSpPr>
      <p:grpSp>
        <p:nvGrpSpPr>
          <p:cNvPr id="93" name="Google Shape;93;p16"/>
          <p:cNvGrpSpPr/>
          <p:nvPr/>
        </p:nvGrpSpPr>
        <p:grpSpPr>
          <a:xfrm>
            <a:off x="830392" y="1191256"/>
            <a:ext cx="745763" cy="45826"/>
            <a:chOff x="4580561" y="2589004"/>
            <a:chExt cx="1064464" cy="25200"/>
          </a:xfrm>
        </p:grpSpPr>
        <p:sp>
          <p:nvSpPr>
            <p:cNvPr id="94" name="Google Shape;94;p1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 name="Google Shape;96;p1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7" name="Google Shape;9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98" name="Google Shape;98;p16">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 name="Google Shape;99;p16">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00" name="Google Shape;100;p16">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01" name="Google Shape;101;p16">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2" name="Shape 102"/>
        <p:cNvGrpSpPr/>
        <p:nvPr/>
      </p:nvGrpSpPr>
      <p:grpSpPr>
        <a:xfrm>
          <a:off x="0" y="0"/>
          <a:ext cx="0" cy="0"/>
          <a:chOff x="0" y="0"/>
          <a:chExt cx="0" cy="0"/>
        </a:xfrm>
      </p:grpSpPr>
      <p:sp>
        <p:nvSpPr>
          <p:cNvPr id="103" name="Google Shape;103;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 name="Google Shape;104;p17"/>
          <p:cNvGrpSpPr/>
          <p:nvPr/>
        </p:nvGrpSpPr>
        <p:grpSpPr>
          <a:xfrm>
            <a:off x="830392" y="1191256"/>
            <a:ext cx="745763" cy="45826"/>
            <a:chOff x="4580561" y="2589004"/>
            <a:chExt cx="1064464" cy="25200"/>
          </a:xfrm>
        </p:grpSpPr>
        <p:sp>
          <p:nvSpPr>
            <p:cNvPr id="105" name="Google Shape;105;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8" name="Google Shape;108;p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9" name="Google Shape;109;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0" name="Google Shape;110;p1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 name="Google Shape;111;p1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12" name="Google Shape;112;p1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13" name="Google Shape;113;p1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114" name="Shape 114"/>
        <p:cNvGrpSpPr/>
        <p:nvPr/>
      </p:nvGrpSpPr>
      <p:grpSpPr>
        <a:xfrm>
          <a:off x="0" y="0"/>
          <a:ext cx="0" cy="0"/>
          <a:chOff x="0" y="0"/>
          <a:chExt cx="0" cy="0"/>
        </a:xfrm>
      </p:grpSpPr>
      <p:sp>
        <p:nvSpPr>
          <p:cNvPr id="115" name="Google Shape;115;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8" name="Google Shape;118;p1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19" name="Google Shape;119;p1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0" name="Google Shape;120;p1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121" name="Google Shape;121;p18"/>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122" name="Shape 122"/>
        <p:cNvGrpSpPr/>
        <p:nvPr/>
      </p:nvGrpSpPr>
      <p:grpSpPr>
        <a:xfrm>
          <a:off x="0" y="0"/>
          <a:ext cx="0" cy="0"/>
          <a:chOff x="0" y="0"/>
          <a:chExt cx="0" cy="0"/>
        </a:xfrm>
      </p:grpSpPr>
      <p:pic>
        <p:nvPicPr>
          <p:cNvPr descr="shutterstock_31891705.jpg" id="123" name="Google Shape;123;p19"/>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124" name="Google Shape;124;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1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 name="Google Shape;127;p1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8" name="Google Shape;128;p1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9" name="Google Shape;129;p1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130" name="Google Shape;130;p19"/>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1" name="Shape 131"/>
        <p:cNvGrpSpPr/>
        <p:nvPr/>
      </p:nvGrpSpPr>
      <p:grpSpPr>
        <a:xfrm>
          <a:off x="0" y="0"/>
          <a:ext cx="0" cy="0"/>
          <a:chOff x="0" y="0"/>
          <a:chExt cx="0" cy="0"/>
        </a:xfrm>
      </p:grpSpPr>
      <p:sp>
        <p:nvSpPr>
          <p:cNvPr id="132" name="Google Shape;132;p2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 name="Google Shape;133;p20"/>
          <p:cNvGrpSpPr/>
          <p:nvPr/>
        </p:nvGrpSpPr>
        <p:grpSpPr>
          <a:xfrm>
            <a:off x="830392" y="1191256"/>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37" name="Google Shape;137;p20"/>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8" name="Google Shape;138;p20"/>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9" name="Google Shape;139;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0" name="Google Shape;140;p2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1" name="Google Shape;141;p2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42" name="Google Shape;142;p2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43" name="Google Shape;143;p2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4" name="Shape 144"/>
        <p:cNvGrpSpPr/>
        <p:nvPr/>
      </p:nvGrpSpPr>
      <p:grpSpPr>
        <a:xfrm>
          <a:off x="0" y="0"/>
          <a:ext cx="0" cy="0"/>
          <a:chOff x="0" y="0"/>
          <a:chExt cx="0" cy="0"/>
        </a:xfrm>
      </p:grpSpPr>
      <p:sp>
        <p:nvSpPr>
          <p:cNvPr id="145" name="Google Shape;145;p2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 name="Google Shape;146;p21"/>
          <p:cNvGrpSpPr/>
          <p:nvPr/>
        </p:nvGrpSpPr>
        <p:grpSpPr>
          <a:xfrm>
            <a:off x="830392" y="1191256"/>
            <a:ext cx="745763" cy="45826"/>
            <a:chOff x="4580561" y="2589004"/>
            <a:chExt cx="1064464" cy="25200"/>
          </a:xfrm>
        </p:grpSpPr>
        <p:sp>
          <p:nvSpPr>
            <p:cNvPr id="147" name="Google Shape;147;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 name="Google Shape;149;p2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50" name="Google Shape;150;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1" name="Google Shape;151;p21">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2" name="Google Shape;152;p21">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3" name="Google Shape;153;p21">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21">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5" name="Shape 155"/>
        <p:cNvGrpSpPr/>
        <p:nvPr/>
      </p:nvGrpSpPr>
      <p:grpSpPr>
        <a:xfrm>
          <a:off x="0" y="0"/>
          <a:ext cx="0" cy="0"/>
          <a:chOff x="0" y="0"/>
          <a:chExt cx="0" cy="0"/>
        </a:xfrm>
      </p:grpSpPr>
      <p:sp>
        <p:nvSpPr>
          <p:cNvPr id="156" name="Google Shape;156;p2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 name="Google Shape;157;p22"/>
          <p:cNvGrpSpPr/>
          <p:nvPr/>
        </p:nvGrpSpPr>
        <p:grpSpPr>
          <a:xfrm>
            <a:off x="830392" y="1191256"/>
            <a:ext cx="745763" cy="45826"/>
            <a:chOff x="4580561" y="2589004"/>
            <a:chExt cx="1064464" cy="25200"/>
          </a:xfrm>
        </p:grpSpPr>
        <p:sp>
          <p:nvSpPr>
            <p:cNvPr id="158" name="Google Shape;158;p22"/>
            <p:cNvSpPr/>
            <p:nvPr/>
          </p:nvSpPr>
          <p:spPr>
            <a:xfrm rot="-5400000">
              <a:off x="5366325" y="2335504"/>
              <a:ext cx="25200" cy="532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2"/>
            <p:cNvSpPr/>
            <p:nvPr/>
          </p:nvSpPr>
          <p:spPr>
            <a:xfrm rot="-5400000">
              <a:off x="4836311" y="2333254"/>
              <a:ext cx="25200" cy="536700"/>
            </a:xfrm>
            <a:prstGeom prst="rect">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 name="Google Shape;160;p22"/>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61" name="Google Shape;161;p22"/>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62" name="Google Shape;162;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63" name="Google Shape;163;p22">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4" name="Google Shape;164;p2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65" name="Google Shape;165;p2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66" name="Google Shape;166;p2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67" name="Shape 167"/>
        <p:cNvGrpSpPr/>
        <p:nvPr/>
      </p:nvGrpSpPr>
      <p:grpSpPr>
        <a:xfrm>
          <a:off x="0" y="0"/>
          <a:ext cx="0" cy="0"/>
          <a:chOff x="0" y="0"/>
          <a:chExt cx="0" cy="0"/>
        </a:xfrm>
      </p:grpSpPr>
      <p:grpSp>
        <p:nvGrpSpPr>
          <p:cNvPr id="168" name="Google Shape;168;p23"/>
          <p:cNvGrpSpPr/>
          <p:nvPr/>
        </p:nvGrpSpPr>
        <p:grpSpPr>
          <a:xfrm>
            <a:off x="830392" y="4169130"/>
            <a:ext cx="745763" cy="45826"/>
            <a:chOff x="4580561" y="2589004"/>
            <a:chExt cx="1064464" cy="25200"/>
          </a:xfrm>
        </p:grpSpPr>
        <p:sp>
          <p:nvSpPr>
            <p:cNvPr id="169" name="Google Shape;169;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 name="Google Shape;171;p23"/>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72" name="Google Shape;172;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73" name="Google Shape;173;p23">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4" name="Google Shape;174;p23">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5" name="Google Shape;175;p23">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6" name="Google Shape;176;p23">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7" name="Shape 177"/>
        <p:cNvGrpSpPr/>
        <p:nvPr/>
      </p:nvGrpSpPr>
      <p:grpSpPr>
        <a:xfrm>
          <a:off x="0" y="0"/>
          <a:ext cx="0" cy="0"/>
          <a:chOff x="0" y="0"/>
          <a:chExt cx="0" cy="0"/>
        </a:xfrm>
      </p:grpSpPr>
      <p:sp>
        <p:nvSpPr>
          <p:cNvPr id="178" name="Google Shape;178;p24"/>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 name="Google Shape;179;p24"/>
          <p:cNvGrpSpPr/>
          <p:nvPr/>
        </p:nvGrpSpPr>
        <p:grpSpPr>
          <a:xfrm>
            <a:off x="830392" y="1191256"/>
            <a:ext cx="745763" cy="45826"/>
            <a:chOff x="4580561" y="2589004"/>
            <a:chExt cx="1064464" cy="25200"/>
          </a:xfrm>
        </p:grpSpPr>
        <p:sp>
          <p:nvSpPr>
            <p:cNvPr id="180" name="Google Shape;180;p2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 name="Google Shape;182;p24"/>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83" name="Google Shape;183;p24"/>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84" name="Google Shape;184;p24"/>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85" name="Google Shape;185;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86" name="Google Shape;186;p24">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7" name="Google Shape;187;p24">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88" name="Google Shape;188;p24">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89" name="Google Shape;189;p24">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0" name="Shape 190"/>
        <p:cNvGrpSpPr/>
        <p:nvPr/>
      </p:nvGrpSpPr>
      <p:grpSpPr>
        <a:xfrm>
          <a:off x="0" y="0"/>
          <a:ext cx="0" cy="0"/>
          <a:chOff x="0" y="0"/>
          <a:chExt cx="0" cy="0"/>
        </a:xfrm>
      </p:grpSpPr>
      <p:sp>
        <p:nvSpPr>
          <p:cNvPr id="191" name="Google Shape;191;p25"/>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92" name="Google Shape;192;p2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93" name="Google Shape;193;p25">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4" name="Google Shape;194;p2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95" name="Google Shape;195;p2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96" name="Google Shape;196;p2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97" name="Shape 197"/>
        <p:cNvGrpSpPr/>
        <p:nvPr/>
      </p:nvGrpSpPr>
      <p:grpSpPr>
        <a:xfrm>
          <a:off x="0" y="0"/>
          <a:ext cx="0" cy="0"/>
          <a:chOff x="0" y="0"/>
          <a:chExt cx="0" cy="0"/>
        </a:xfrm>
      </p:grpSpPr>
      <p:grpSp>
        <p:nvGrpSpPr>
          <p:cNvPr id="198" name="Google Shape;198;p26"/>
          <p:cNvGrpSpPr/>
          <p:nvPr/>
        </p:nvGrpSpPr>
        <p:grpSpPr>
          <a:xfrm>
            <a:off x="830392" y="4169130"/>
            <a:ext cx="745763" cy="45826"/>
            <a:chOff x="4580561" y="2589004"/>
            <a:chExt cx="1064464" cy="25200"/>
          </a:xfrm>
        </p:grpSpPr>
        <p:sp>
          <p:nvSpPr>
            <p:cNvPr id="199" name="Google Shape;199;p2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 name="Google Shape;201;p26"/>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202" name="Google Shape;202;p26"/>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203" name="Google Shape;203;p2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04" name="Google Shape;204;p26">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5" name="Google Shape;205;p26">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206" name="Google Shape;206;p26">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207" name="Google Shape;207;p26">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8" name="Shape 208"/>
        <p:cNvGrpSpPr/>
        <p:nvPr/>
      </p:nvGrpSpPr>
      <p:grpSpPr>
        <a:xfrm>
          <a:off x="0" y="0"/>
          <a:ext cx="0" cy="0"/>
          <a:chOff x="0" y="0"/>
          <a:chExt cx="0" cy="0"/>
        </a:xfrm>
      </p:grpSpPr>
      <p:sp>
        <p:nvSpPr>
          <p:cNvPr id="209" name="Google Shape;209;p2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10" name="Google Shape;210;p27">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1" name="Google Shape;211;p2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212" name="Google Shape;212;p2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213" name="Google Shape;213;p2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214" name="Shape 214"/>
        <p:cNvGrpSpPr/>
        <p:nvPr/>
      </p:nvGrpSpPr>
      <p:grpSpPr>
        <a:xfrm>
          <a:off x="0" y="0"/>
          <a:ext cx="0" cy="0"/>
          <a:chOff x="0" y="0"/>
          <a:chExt cx="0" cy="0"/>
        </a:xfrm>
      </p:grpSpPr>
      <p:sp>
        <p:nvSpPr>
          <p:cNvPr id="215" name="Google Shape;215;p28"/>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216" name="Google Shape;216;p2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17" name="Google Shape;217;p28"/>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218" name="Google Shape;218;p28"/>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aleway"/>
                <a:ea typeface="Raleway"/>
                <a:cs typeface="Raleway"/>
                <a:sym typeface="Raleway"/>
              </a:rPr>
              <a:t>Customized for </a:t>
            </a:r>
            <a:r>
              <a:rPr b="1" lang="en"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219" name="Google Shape;219;p28"/>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220" name="Shape 220"/>
        <p:cNvGrpSpPr/>
        <p:nvPr/>
      </p:nvGrpSpPr>
      <p:grpSpPr>
        <a:xfrm>
          <a:off x="0" y="0"/>
          <a:ext cx="0" cy="0"/>
          <a:chOff x="0" y="0"/>
          <a:chExt cx="0" cy="0"/>
        </a:xfrm>
      </p:grpSpPr>
      <p:grpSp>
        <p:nvGrpSpPr>
          <p:cNvPr id="221" name="Google Shape;221;p29"/>
          <p:cNvGrpSpPr/>
          <p:nvPr/>
        </p:nvGrpSpPr>
        <p:grpSpPr>
          <a:xfrm>
            <a:off x="830392" y="1191256"/>
            <a:ext cx="745763" cy="45826"/>
            <a:chOff x="4580561" y="2589004"/>
            <a:chExt cx="1064464" cy="25200"/>
          </a:xfrm>
        </p:grpSpPr>
        <p:sp>
          <p:nvSpPr>
            <p:cNvPr id="222" name="Google Shape;222;p2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 name="Google Shape;224;p2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25" name="Google Shape;225;p2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26" name="Google Shape;226;p29">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7" name="Google Shape;227;p29">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228" name="Google Shape;228;p29">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229" name="Google Shape;229;p29">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071900"/>
            <a:ext cx="9144000" cy="4147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0002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2815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theme" Target="../theme/theme3.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63" name="Shape 63"/>
        <p:cNvGrpSpPr/>
        <p:nvPr/>
      </p:nvGrpSpPr>
      <p:grpSpPr>
        <a:xfrm>
          <a:off x="0" y="0"/>
          <a:ext cx="0" cy="0"/>
          <a:chOff x="0" y="0"/>
          <a:chExt cx="0" cy="0"/>
        </a:xfrm>
      </p:grpSpPr>
      <p:sp>
        <p:nvSpPr>
          <p:cNvPr id="64" name="Google Shape;64;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65" name="Google Shape;65;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66" name="Google Shape;66;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4.png"/><Relationship Id="rId6"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30"/>
          <p:cNvPicPr preferRelativeResize="0"/>
          <p:nvPr/>
        </p:nvPicPr>
        <p:blipFill rotWithShape="1">
          <a:blip r:embed="rId3">
            <a:alphaModFix/>
          </a:blip>
          <a:srcRect b="0" l="0" r="0" t="0"/>
          <a:stretch/>
        </p:blipFill>
        <p:spPr>
          <a:xfrm>
            <a:off x="150" y="0"/>
            <a:ext cx="9144003" cy="5143499"/>
          </a:xfrm>
          <a:prstGeom prst="rect">
            <a:avLst/>
          </a:prstGeom>
          <a:noFill/>
          <a:ln>
            <a:noFill/>
          </a:ln>
        </p:spPr>
      </p:pic>
      <p:sp>
        <p:nvSpPr>
          <p:cNvPr id="235" name="Google Shape;235;p30"/>
          <p:cNvSpPr/>
          <p:nvPr/>
        </p:nvSpPr>
        <p:spPr>
          <a:xfrm>
            <a:off x="17775" y="0"/>
            <a:ext cx="9144000" cy="5143500"/>
          </a:xfrm>
          <a:prstGeom prst="rect">
            <a:avLst/>
          </a:prstGeom>
          <a:solidFill>
            <a:srgbClr val="000000">
              <a:alpha val="737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0"/>
          <p:cNvSpPr txBox="1"/>
          <p:nvPr>
            <p:ph type="title"/>
          </p:nvPr>
        </p:nvSpPr>
        <p:spPr>
          <a:xfrm>
            <a:off x="109250" y="945450"/>
            <a:ext cx="7815900" cy="409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200"/>
              <a:t>American Sign Language </a:t>
            </a:r>
            <a:r>
              <a:rPr lang="en" sz="4200">
                <a:solidFill>
                  <a:schemeClr val="dk1"/>
                </a:solidFill>
              </a:rPr>
              <a:t>Alphabet Image Classification</a:t>
            </a:r>
            <a:endParaRPr sz="4200">
              <a:solidFill>
                <a:schemeClr val="dk1"/>
              </a:solidFill>
            </a:endParaRPr>
          </a:p>
          <a:p>
            <a:pPr indent="0" lvl="0" marL="0" rtl="0" algn="l">
              <a:spcBef>
                <a:spcPts val="0"/>
              </a:spcBef>
              <a:spcAft>
                <a:spcPts val="0"/>
              </a:spcAft>
              <a:buNone/>
            </a:pPr>
            <a:r>
              <a:t/>
            </a:r>
            <a:endParaRPr sz="1500"/>
          </a:p>
          <a:p>
            <a:pPr indent="0" lvl="0" marL="0" rtl="0" algn="l">
              <a:spcBef>
                <a:spcPts val="0"/>
              </a:spcBef>
              <a:spcAft>
                <a:spcPts val="0"/>
              </a:spcAft>
              <a:buNone/>
            </a:pPr>
            <a:r>
              <a:rPr i="1" lang="en" sz="1100"/>
              <a:t>Team 5 | Status Report</a:t>
            </a:r>
            <a:endParaRPr i="1" sz="1100"/>
          </a:p>
          <a:p>
            <a:pPr indent="0" lvl="0" marL="0" rtl="0" algn="l">
              <a:spcBef>
                <a:spcPts val="0"/>
              </a:spcBef>
              <a:spcAft>
                <a:spcPts val="0"/>
              </a:spcAft>
              <a:buNone/>
            </a:pPr>
            <a:r>
              <a:rPr i="1" lang="en" sz="1100"/>
              <a:t>Beard, Bennion, Carlson, Napolitano</a:t>
            </a:r>
            <a:endParaRPr i="1" sz="1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9"/>
          <p:cNvSpPr txBox="1"/>
          <p:nvPr>
            <p:ph type="title"/>
          </p:nvPr>
        </p:nvSpPr>
        <p:spPr>
          <a:xfrm>
            <a:off x="196600" y="556650"/>
            <a:ext cx="54231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latin typeface="Roboto"/>
                <a:ea typeface="Roboto"/>
                <a:cs typeface="Roboto"/>
                <a:sym typeface="Roboto"/>
              </a:rPr>
              <a:t>ReProcessing Approach</a:t>
            </a:r>
            <a:endParaRPr b="0">
              <a:latin typeface="Roboto"/>
              <a:ea typeface="Roboto"/>
              <a:cs typeface="Roboto"/>
              <a:sym typeface="Roboto"/>
            </a:endParaRPr>
          </a:p>
        </p:txBody>
      </p:sp>
      <p:sp>
        <p:nvSpPr>
          <p:cNvPr id="300" name="Google Shape;300;p39"/>
          <p:cNvSpPr txBox="1"/>
          <p:nvPr/>
        </p:nvSpPr>
        <p:spPr>
          <a:xfrm>
            <a:off x="71100" y="1164000"/>
            <a:ext cx="9001800" cy="362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Lato"/>
                <a:ea typeface="Lato"/>
                <a:cs typeface="Lato"/>
                <a:sym typeface="Lato"/>
              </a:rPr>
              <a:t>Revisited our preprocessing approach to minimize the </a:t>
            </a:r>
            <a:endParaRPr>
              <a:latin typeface="Lato"/>
              <a:ea typeface="Lato"/>
              <a:cs typeface="Lato"/>
              <a:sym typeface="Lato"/>
            </a:endParaRPr>
          </a:p>
          <a:p>
            <a:pPr indent="0" lvl="0" marL="0" rtl="0" algn="l">
              <a:lnSpc>
                <a:spcPct val="115000"/>
              </a:lnSpc>
              <a:spcBef>
                <a:spcPts val="0"/>
              </a:spcBef>
              <a:spcAft>
                <a:spcPts val="0"/>
              </a:spcAft>
              <a:buNone/>
            </a:pPr>
            <a:r>
              <a:rPr lang="en">
                <a:latin typeface="Lato"/>
                <a:ea typeface="Lato"/>
                <a:cs typeface="Lato"/>
                <a:sym typeface="Lato"/>
              </a:rPr>
              <a:t>amount of unnecessary pixels in our training images. </a:t>
            </a:r>
            <a:endParaRPr>
              <a:latin typeface="Lato"/>
              <a:ea typeface="Lato"/>
              <a:cs typeface="Lato"/>
              <a:sym typeface="Lato"/>
            </a:endParaRPr>
          </a:p>
          <a:p>
            <a:pPr indent="0" lvl="0" marL="0" rtl="0" algn="l">
              <a:lnSpc>
                <a:spcPct val="115000"/>
              </a:lnSpc>
              <a:spcBef>
                <a:spcPts val="0"/>
              </a:spcBef>
              <a:spcAft>
                <a:spcPts val="0"/>
              </a:spcAft>
              <a:buNone/>
            </a:pPr>
            <a:r>
              <a:t/>
            </a:r>
            <a:endParaRPr b="1">
              <a:latin typeface="Lato"/>
              <a:ea typeface="Lato"/>
              <a:cs typeface="Lato"/>
              <a:sym typeface="Lato"/>
            </a:endParaRPr>
          </a:p>
          <a:p>
            <a:pPr indent="0" lvl="0" marL="0" rtl="0" algn="l">
              <a:lnSpc>
                <a:spcPct val="115000"/>
              </a:lnSpc>
              <a:spcBef>
                <a:spcPts val="0"/>
              </a:spcBef>
              <a:spcAft>
                <a:spcPts val="0"/>
              </a:spcAft>
              <a:buNone/>
            </a:pPr>
            <a:r>
              <a:rPr b="1" lang="en">
                <a:latin typeface="Lato"/>
                <a:ea typeface="Lato"/>
                <a:cs typeface="Lato"/>
                <a:sym typeface="Lato"/>
              </a:rPr>
              <a:t>Improvements</a:t>
            </a:r>
            <a:r>
              <a:rPr lang="en">
                <a:latin typeface="Lato"/>
                <a:ea typeface="Lato"/>
                <a:cs typeface="Lato"/>
                <a:sym typeface="Lato"/>
              </a:rPr>
              <a:t>:</a:t>
            </a:r>
            <a:endParaRPr>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lang="en">
                <a:latin typeface="Lato"/>
                <a:ea typeface="Lato"/>
                <a:cs typeface="Lato"/>
                <a:sym typeface="Lato"/>
              </a:rPr>
              <a:t>Shrink original 1080p images to 224x398</a:t>
            </a:r>
            <a:endParaRPr>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lang="en">
                <a:latin typeface="Lato"/>
                <a:ea typeface="Lato"/>
                <a:cs typeface="Lato"/>
                <a:sym typeface="Lato"/>
              </a:rPr>
              <a:t>Add y axis centering</a:t>
            </a:r>
            <a:endParaRPr>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lang="en">
                <a:latin typeface="Lato"/>
                <a:ea typeface="Lato"/>
                <a:cs typeface="Lato"/>
                <a:sym typeface="Lato"/>
              </a:rPr>
              <a:t>Crop images to 224x224</a:t>
            </a:r>
            <a:endParaRPr>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lang="en">
                <a:latin typeface="Lato"/>
                <a:ea typeface="Lato"/>
                <a:cs typeface="Lato"/>
                <a:sym typeface="Lato"/>
              </a:rPr>
              <a:t>Reapply grayscaling</a:t>
            </a:r>
            <a:endParaRPr>
              <a:latin typeface="Lato"/>
              <a:ea typeface="Lato"/>
              <a:cs typeface="Lato"/>
              <a:sym typeface="Lato"/>
            </a:endParaRPr>
          </a:p>
          <a:p>
            <a:pPr indent="0" lvl="0" marL="457200" rtl="0" algn="l">
              <a:lnSpc>
                <a:spcPct val="115000"/>
              </a:lnSpc>
              <a:spcBef>
                <a:spcPts val="0"/>
              </a:spcBef>
              <a:spcAft>
                <a:spcPts val="0"/>
              </a:spcAft>
              <a:buNone/>
            </a:pPr>
            <a:r>
              <a:t/>
            </a:r>
            <a:endParaRPr>
              <a:latin typeface="Lato"/>
              <a:ea typeface="Lato"/>
              <a:cs typeface="Lato"/>
              <a:sym typeface="Lato"/>
            </a:endParaRPr>
          </a:p>
          <a:p>
            <a:pPr indent="0" lvl="0" marL="0" rtl="0" algn="l">
              <a:lnSpc>
                <a:spcPct val="115000"/>
              </a:lnSpc>
              <a:spcBef>
                <a:spcPts val="0"/>
              </a:spcBef>
              <a:spcAft>
                <a:spcPts val="0"/>
              </a:spcAft>
              <a:buNone/>
            </a:pPr>
            <a:r>
              <a:rPr b="1" lang="en">
                <a:latin typeface="Lato"/>
                <a:ea typeface="Lato"/>
                <a:cs typeface="Lato"/>
                <a:sym typeface="Lato"/>
              </a:rPr>
              <a:t>Result:</a:t>
            </a:r>
            <a:endParaRPr b="1">
              <a:latin typeface="Lato"/>
              <a:ea typeface="Lato"/>
              <a:cs typeface="Lato"/>
              <a:sym typeface="Lato"/>
            </a:endParaRPr>
          </a:p>
          <a:p>
            <a:pPr indent="0" lvl="0" marL="0" rtl="0" algn="l">
              <a:lnSpc>
                <a:spcPct val="115000"/>
              </a:lnSpc>
              <a:spcBef>
                <a:spcPts val="0"/>
              </a:spcBef>
              <a:spcAft>
                <a:spcPts val="0"/>
              </a:spcAft>
              <a:buNone/>
            </a:pPr>
            <a:r>
              <a:rPr lang="en">
                <a:latin typeface="Lato"/>
                <a:ea typeface="Lato"/>
                <a:cs typeface="Lato"/>
                <a:sym typeface="Lato"/>
              </a:rPr>
              <a:t>Images with more focus on operative </a:t>
            </a:r>
            <a:endParaRPr>
              <a:latin typeface="Lato"/>
              <a:ea typeface="Lato"/>
              <a:cs typeface="Lato"/>
              <a:sym typeface="Lato"/>
            </a:endParaRPr>
          </a:p>
          <a:p>
            <a:pPr indent="0" lvl="0" marL="0" rtl="0" algn="l">
              <a:lnSpc>
                <a:spcPct val="115000"/>
              </a:lnSpc>
              <a:spcBef>
                <a:spcPts val="0"/>
              </a:spcBef>
              <a:spcAft>
                <a:spcPts val="0"/>
              </a:spcAft>
              <a:buNone/>
            </a:pPr>
            <a:r>
              <a:rPr lang="en">
                <a:latin typeface="Lato"/>
                <a:ea typeface="Lato"/>
                <a:cs typeface="Lato"/>
                <a:sym typeface="Lato"/>
              </a:rPr>
              <a:t>subject (hand) and greatly reduced </a:t>
            </a:r>
            <a:endParaRPr>
              <a:latin typeface="Lato"/>
              <a:ea typeface="Lato"/>
              <a:cs typeface="Lato"/>
              <a:sym typeface="Lato"/>
            </a:endParaRPr>
          </a:p>
          <a:p>
            <a:pPr indent="0" lvl="0" marL="0" rtl="0" algn="l">
              <a:lnSpc>
                <a:spcPct val="115000"/>
              </a:lnSpc>
              <a:spcBef>
                <a:spcPts val="0"/>
              </a:spcBef>
              <a:spcAft>
                <a:spcPts val="0"/>
              </a:spcAft>
              <a:buNone/>
            </a:pPr>
            <a:r>
              <a:rPr lang="en">
                <a:latin typeface="Lato"/>
                <a:ea typeface="Lato"/>
                <a:cs typeface="Lato"/>
                <a:sym typeface="Lato"/>
              </a:rPr>
              <a:t>proportion of unnecessary pixels</a:t>
            </a:r>
            <a:endParaRPr>
              <a:latin typeface="Lato"/>
              <a:ea typeface="Lato"/>
              <a:cs typeface="Lato"/>
              <a:sym typeface="Lato"/>
            </a:endParaRPr>
          </a:p>
          <a:p>
            <a:pPr indent="0" lvl="0" marL="0" rtl="0" algn="l">
              <a:lnSpc>
                <a:spcPct val="115000"/>
              </a:lnSpc>
              <a:spcBef>
                <a:spcPts val="0"/>
              </a:spcBef>
              <a:spcAft>
                <a:spcPts val="0"/>
              </a:spcAft>
              <a:buNone/>
            </a:pPr>
            <a:r>
              <a:t/>
            </a:r>
            <a:endParaRPr>
              <a:latin typeface="Lato"/>
              <a:ea typeface="Lato"/>
              <a:cs typeface="Lato"/>
              <a:sym typeface="Lato"/>
            </a:endParaRPr>
          </a:p>
        </p:txBody>
      </p:sp>
      <p:pic>
        <p:nvPicPr>
          <p:cNvPr id="301" name="Google Shape;301;p39"/>
          <p:cNvPicPr preferRelativeResize="0"/>
          <p:nvPr/>
        </p:nvPicPr>
        <p:blipFill>
          <a:blip r:embed="rId3">
            <a:alphaModFix/>
          </a:blip>
          <a:stretch>
            <a:fillRect/>
          </a:stretch>
        </p:blipFill>
        <p:spPr>
          <a:xfrm>
            <a:off x="4053300" y="3395350"/>
            <a:ext cx="2743200" cy="1824393"/>
          </a:xfrm>
          <a:prstGeom prst="rect">
            <a:avLst/>
          </a:prstGeom>
          <a:noFill/>
          <a:ln>
            <a:noFill/>
          </a:ln>
        </p:spPr>
      </p:pic>
      <p:pic>
        <p:nvPicPr>
          <p:cNvPr id="302" name="Google Shape;302;p39"/>
          <p:cNvPicPr preferRelativeResize="0"/>
          <p:nvPr/>
        </p:nvPicPr>
        <p:blipFill>
          <a:blip r:embed="rId4">
            <a:alphaModFix/>
          </a:blip>
          <a:stretch>
            <a:fillRect/>
          </a:stretch>
        </p:blipFill>
        <p:spPr>
          <a:xfrm>
            <a:off x="6534100" y="3357275"/>
            <a:ext cx="2743200" cy="1900558"/>
          </a:xfrm>
          <a:prstGeom prst="rect">
            <a:avLst/>
          </a:prstGeom>
          <a:noFill/>
          <a:ln>
            <a:noFill/>
          </a:ln>
        </p:spPr>
      </p:pic>
      <p:sp>
        <p:nvSpPr>
          <p:cNvPr id="303" name="Google Shape;303;p39"/>
          <p:cNvSpPr txBox="1"/>
          <p:nvPr/>
        </p:nvSpPr>
        <p:spPr>
          <a:xfrm>
            <a:off x="4360500" y="468350"/>
            <a:ext cx="2128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latin typeface="Lato"/>
                <a:ea typeface="Lato"/>
                <a:cs typeface="Lato"/>
                <a:sym typeface="Lato"/>
              </a:rPr>
              <a:t>Before</a:t>
            </a:r>
            <a:endParaRPr b="1" i="1">
              <a:latin typeface="Lato"/>
              <a:ea typeface="Lato"/>
              <a:cs typeface="Lato"/>
              <a:sym typeface="Lato"/>
            </a:endParaRPr>
          </a:p>
        </p:txBody>
      </p:sp>
      <p:sp>
        <p:nvSpPr>
          <p:cNvPr id="304" name="Google Shape;304;p39"/>
          <p:cNvSpPr txBox="1"/>
          <p:nvPr/>
        </p:nvSpPr>
        <p:spPr>
          <a:xfrm>
            <a:off x="6841300" y="468350"/>
            <a:ext cx="2128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latin typeface="Lato"/>
                <a:ea typeface="Lato"/>
                <a:cs typeface="Lato"/>
                <a:sym typeface="Lato"/>
              </a:rPr>
              <a:t>After</a:t>
            </a:r>
            <a:endParaRPr b="1" i="1">
              <a:latin typeface="Lato"/>
              <a:ea typeface="Lato"/>
              <a:cs typeface="Lato"/>
              <a:sym typeface="Lato"/>
            </a:endParaRPr>
          </a:p>
        </p:txBody>
      </p:sp>
      <p:pic>
        <p:nvPicPr>
          <p:cNvPr id="305" name="Google Shape;305;p39"/>
          <p:cNvPicPr preferRelativeResize="0"/>
          <p:nvPr/>
        </p:nvPicPr>
        <p:blipFill>
          <a:blip r:embed="rId5">
            <a:alphaModFix/>
          </a:blip>
          <a:stretch>
            <a:fillRect/>
          </a:stretch>
        </p:blipFill>
        <p:spPr>
          <a:xfrm>
            <a:off x="6899863" y="940400"/>
            <a:ext cx="2011680" cy="2474367"/>
          </a:xfrm>
          <a:prstGeom prst="rect">
            <a:avLst/>
          </a:prstGeom>
          <a:noFill/>
          <a:ln>
            <a:noFill/>
          </a:ln>
        </p:spPr>
      </p:pic>
      <p:pic>
        <p:nvPicPr>
          <p:cNvPr id="306" name="Google Shape;306;p39"/>
          <p:cNvPicPr preferRelativeResize="0"/>
          <p:nvPr/>
        </p:nvPicPr>
        <p:blipFill>
          <a:blip r:embed="rId6">
            <a:alphaModFix/>
          </a:blip>
          <a:stretch>
            <a:fillRect/>
          </a:stretch>
        </p:blipFill>
        <p:spPr>
          <a:xfrm>
            <a:off x="4647663" y="868550"/>
            <a:ext cx="1554480" cy="261807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0"/>
          <p:cNvSpPr txBox="1"/>
          <p:nvPr>
            <p:ph type="title"/>
          </p:nvPr>
        </p:nvSpPr>
        <p:spPr>
          <a:xfrm>
            <a:off x="196600" y="556650"/>
            <a:ext cx="54231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latin typeface="Roboto"/>
                <a:ea typeface="Roboto"/>
                <a:cs typeface="Roboto"/>
                <a:sym typeface="Roboto"/>
              </a:rPr>
              <a:t>Training Research and Pre-Training</a:t>
            </a:r>
            <a:endParaRPr b="0">
              <a:latin typeface="Roboto"/>
              <a:ea typeface="Roboto"/>
              <a:cs typeface="Roboto"/>
              <a:sym typeface="Roboto"/>
            </a:endParaRPr>
          </a:p>
        </p:txBody>
      </p:sp>
      <p:sp>
        <p:nvSpPr>
          <p:cNvPr id="312" name="Google Shape;312;p40"/>
          <p:cNvSpPr txBox="1"/>
          <p:nvPr/>
        </p:nvSpPr>
        <p:spPr>
          <a:xfrm>
            <a:off x="-65100" y="1324200"/>
            <a:ext cx="6886800" cy="26628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t/>
            </a:r>
            <a:endParaRPr>
              <a:latin typeface="Lato"/>
              <a:ea typeface="Lato"/>
              <a:cs typeface="Lato"/>
              <a:sym typeface="Lato"/>
            </a:endParaRPr>
          </a:p>
          <a:p>
            <a:pPr indent="-317500" lvl="0" marL="457200" rtl="0" algn="l">
              <a:lnSpc>
                <a:spcPct val="150000"/>
              </a:lnSpc>
              <a:spcBef>
                <a:spcPts val="0"/>
              </a:spcBef>
              <a:spcAft>
                <a:spcPts val="0"/>
              </a:spcAft>
              <a:buSzPts val="1400"/>
              <a:buFont typeface="Lato"/>
              <a:buChar char="●"/>
            </a:pPr>
            <a:r>
              <a:rPr lang="en">
                <a:latin typeface="Lato"/>
                <a:ea typeface="Lato"/>
                <a:cs typeface="Lato"/>
                <a:sym typeface="Lato"/>
              </a:rPr>
              <a:t>Due to the nature of our dataset, EDA is somewhat limited</a:t>
            </a:r>
            <a:endParaRPr>
              <a:latin typeface="Lato"/>
              <a:ea typeface="Lato"/>
              <a:cs typeface="Lato"/>
              <a:sym typeface="Lato"/>
            </a:endParaRPr>
          </a:p>
          <a:p>
            <a:pPr indent="0" lvl="0" marL="457200" rtl="0" algn="l">
              <a:lnSpc>
                <a:spcPct val="150000"/>
              </a:lnSpc>
              <a:spcBef>
                <a:spcPts val="0"/>
              </a:spcBef>
              <a:spcAft>
                <a:spcPts val="0"/>
              </a:spcAft>
              <a:buNone/>
            </a:pPr>
            <a:r>
              <a:t/>
            </a:r>
            <a:endParaRPr>
              <a:latin typeface="Lato"/>
              <a:ea typeface="Lato"/>
              <a:cs typeface="Lato"/>
              <a:sym typeface="Lato"/>
            </a:endParaRPr>
          </a:p>
          <a:p>
            <a:pPr indent="-317500" lvl="0" marL="457200" rtl="0" algn="l">
              <a:lnSpc>
                <a:spcPct val="150000"/>
              </a:lnSpc>
              <a:spcBef>
                <a:spcPts val="0"/>
              </a:spcBef>
              <a:spcAft>
                <a:spcPts val="0"/>
              </a:spcAft>
              <a:buSzPts val="1400"/>
              <a:buFont typeface="Lato"/>
              <a:buChar char="●"/>
            </a:pPr>
            <a:r>
              <a:rPr lang="en">
                <a:latin typeface="Lato"/>
                <a:ea typeface="Lato"/>
                <a:cs typeface="Lato"/>
                <a:sym typeface="Lato"/>
              </a:rPr>
              <a:t>We have already begun to consider our training and pre-training process.</a:t>
            </a:r>
            <a:endParaRPr>
              <a:latin typeface="Lato"/>
              <a:ea typeface="Lato"/>
              <a:cs typeface="Lato"/>
              <a:sym typeface="Lato"/>
            </a:endParaRPr>
          </a:p>
          <a:p>
            <a:pPr indent="0" lvl="0" marL="0" rtl="0" algn="l">
              <a:lnSpc>
                <a:spcPct val="150000"/>
              </a:lnSpc>
              <a:spcBef>
                <a:spcPts val="0"/>
              </a:spcBef>
              <a:spcAft>
                <a:spcPts val="0"/>
              </a:spcAft>
              <a:buNone/>
            </a:pPr>
            <a:r>
              <a:t/>
            </a:r>
            <a:endParaRPr>
              <a:latin typeface="Lato"/>
              <a:ea typeface="Lato"/>
              <a:cs typeface="Lato"/>
              <a:sym typeface="Lato"/>
            </a:endParaRPr>
          </a:p>
          <a:p>
            <a:pPr indent="-317500" lvl="0" marL="457200" rtl="0" algn="l">
              <a:lnSpc>
                <a:spcPct val="150000"/>
              </a:lnSpc>
              <a:spcBef>
                <a:spcPts val="0"/>
              </a:spcBef>
              <a:spcAft>
                <a:spcPts val="0"/>
              </a:spcAft>
              <a:buSzPts val="1400"/>
              <a:buFont typeface="Lato"/>
              <a:buChar char="●"/>
            </a:pPr>
            <a:r>
              <a:rPr lang="en">
                <a:latin typeface="Lato"/>
                <a:ea typeface="Lato"/>
                <a:cs typeface="Lato"/>
                <a:sym typeface="Lato"/>
              </a:rPr>
              <a:t>Pre-Train</a:t>
            </a:r>
            <a:endParaRPr>
              <a:latin typeface="Lato"/>
              <a:ea typeface="Lato"/>
              <a:cs typeface="Lato"/>
              <a:sym typeface="Lato"/>
            </a:endParaRPr>
          </a:p>
          <a:p>
            <a:pPr indent="-317500" lvl="1" marL="914400" rtl="0" algn="l">
              <a:lnSpc>
                <a:spcPct val="150000"/>
              </a:lnSpc>
              <a:spcBef>
                <a:spcPts val="0"/>
              </a:spcBef>
              <a:spcAft>
                <a:spcPts val="0"/>
              </a:spcAft>
              <a:buSzPts val="1400"/>
              <a:buFont typeface="Lato"/>
              <a:buChar char="○"/>
            </a:pPr>
            <a:r>
              <a:rPr lang="en">
                <a:latin typeface="Lato"/>
                <a:ea typeface="Lato"/>
                <a:cs typeface="Lato"/>
                <a:sym typeface="Lato"/>
              </a:rPr>
              <a:t>Minimal imbalance in classes</a:t>
            </a:r>
            <a:endParaRPr>
              <a:latin typeface="Lato"/>
              <a:ea typeface="Lato"/>
              <a:cs typeface="Lato"/>
              <a:sym typeface="Lato"/>
            </a:endParaRPr>
          </a:p>
          <a:p>
            <a:pPr indent="-317500" lvl="1" marL="914400" rtl="0" algn="l">
              <a:lnSpc>
                <a:spcPct val="150000"/>
              </a:lnSpc>
              <a:spcBef>
                <a:spcPts val="0"/>
              </a:spcBef>
              <a:spcAft>
                <a:spcPts val="0"/>
              </a:spcAft>
              <a:buSzPts val="1400"/>
              <a:buFont typeface="Lato"/>
              <a:buChar char="○"/>
            </a:pPr>
            <a:r>
              <a:rPr lang="en">
                <a:latin typeface="Lato"/>
                <a:ea typeface="Lato"/>
                <a:cs typeface="Lato"/>
                <a:sym typeface="Lato"/>
              </a:rPr>
              <a:t>May benefit from over-sampling</a:t>
            </a:r>
            <a:endParaRPr>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1"/>
          <p:cNvSpPr txBox="1"/>
          <p:nvPr>
            <p:ph type="title"/>
          </p:nvPr>
        </p:nvSpPr>
        <p:spPr>
          <a:xfrm>
            <a:off x="196600" y="556650"/>
            <a:ext cx="54231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latin typeface="Roboto"/>
                <a:ea typeface="Roboto"/>
                <a:cs typeface="Roboto"/>
                <a:sym typeface="Roboto"/>
              </a:rPr>
              <a:t>Training Research and Pre-Training</a:t>
            </a:r>
            <a:endParaRPr b="0">
              <a:latin typeface="Roboto"/>
              <a:ea typeface="Roboto"/>
              <a:cs typeface="Roboto"/>
              <a:sym typeface="Roboto"/>
            </a:endParaRPr>
          </a:p>
        </p:txBody>
      </p:sp>
      <p:sp>
        <p:nvSpPr>
          <p:cNvPr id="318" name="Google Shape;318;p41"/>
          <p:cNvSpPr txBox="1"/>
          <p:nvPr/>
        </p:nvSpPr>
        <p:spPr>
          <a:xfrm>
            <a:off x="-65100" y="1324200"/>
            <a:ext cx="6886800" cy="3309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Lato"/>
              <a:buChar char="●"/>
            </a:pPr>
            <a:r>
              <a:rPr lang="en">
                <a:latin typeface="Lato"/>
                <a:ea typeface="Lato"/>
                <a:cs typeface="Lato"/>
                <a:sym typeface="Lato"/>
              </a:rPr>
              <a:t>Convolutional Neural Network (CNN)</a:t>
            </a:r>
            <a:endParaRPr>
              <a:latin typeface="Lato"/>
              <a:ea typeface="Lato"/>
              <a:cs typeface="Lato"/>
              <a:sym typeface="Lato"/>
            </a:endParaRPr>
          </a:p>
          <a:p>
            <a:pPr indent="-317500" lvl="1" marL="914400" rtl="0" algn="l">
              <a:lnSpc>
                <a:spcPct val="150000"/>
              </a:lnSpc>
              <a:spcBef>
                <a:spcPts val="0"/>
              </a:spcBef>
              <a:spcAft>
                <a:spcPts val="0"/>
              </a:spcAft>
              <a:buSzPts val="1400"/>
              <a:buFont typeface="Lato"/>
              <a:buChar char="○"/>
            </a:pPr>
            <a:r>
              <a:rPr lang="en">
                <a:latin typeface="Lato"/>
                <a:ea typeface="Lato"/>
                <a:cs typeface="Lato"/>
                <a:sym typeface="Lato"/>
              </a:rPr>
              <a:t>Prior work achieved 98% accuracy for ASL alphabet... with at least one invalid class sample set</a:t>
            </a:r>
            <a:endParaRPr>
              <a:latin typeface="Lato"/>
              <a:ea typeface="Lato"/>
              <a:cs typeface="Lato"/>
              <a:sym typeface="Lato"/>
            </a:endParaRPr>
          </a:p>
          <a:p>
            <a:pPr indent="-317500" lvl="1" marL="914400" rtl="0" algn="l">
              <a:lnSpc>
                <a:spcPct val="150000"/>
              </a:lnSpc>
              <a:spcBef>
                <a:spcPts val="0"/>
              </a:spcBef>
              <a:spcAft>
                <a:spcPts val="0"/>
              </a:spcAft>
              <a:buSzPts val="1400"/>
              <a:buFont typeface="Lato"/>
              <a:buChar char="○"/>
            </a:pPr>
            <a:r>
              <a:rPr lang="en">
                <a:latin typeface="Lato"/>
                <a:ea typeface="Lato"/>
                <a:cs typeface="Lato"/>
                <a:sym typeface="Lato"/>
              </a:rPr>
              <a:t>Prior work consisted of 7 layers: 3 CNN, 5 ReLU, 1 Softmax</a:t>
            </a:r>
            <a:endParaRPr>
              <a:latin typeface="Lato"/>
              <a:ea typeface="Lato"/>
              <a:cs typeface="Lato"/>
              <a:sym typeface="Lato"/>
            </a:endParaRPr>
          </a:p>
          <a:p>
            <a:pPr indent="0" lvl="0" marL="457200" rtl="0" algn="l">
              <a:lnSpc>
                <a:spcPct val="150000"/>
              </a:lnSpc>
              <a:spcBef>
                <a:spcPts val="0"/>
              </a:spcBef>
              <a:spcAft>
                <a:spcPts val="0"/>
              </a:spcAft>
              <a:buNone/>
            </a:pPr>
            <a:r>
              <a:t/>
            </a:r>
            <a:endParaRPr>
              <a:latin typeface="Lato"/>
              <a:ea typeface="Lato"/>
              <a:cs typeface="Lato"/>
              <a:sym typeface="Lato"/>
            </a:endParaRPr>
          </a:p>
          <a:p>
            <a:pPr indent="-317500" lvl="0" marL="457200" rtl="0" algn="l">
              <a:lnSpc>
                <a:spcPct val="150000"/>
              </a:lnSpc>
              <a:spcBef>
                <a:spcPts val="0"/>
              </a:spcBef>
              <a:spcAft>
                <a:spcPts val="0"/>
              </a:spcAft>
              <a:buSzPts val="1400"/>
              <a:buFont typeface="Lato"/>
              <a:buChar char="●"/>
            </a:pPr>
            <a:r>
              <a:rPr lang="en">
                <a:latin typeface="Lato"/>
                <a:ea typeface="Lato"/>
                <a:cs typeface="Lato"/>
                <a:sym typeface="Lato"/>
              </a:rPr>
              <a:t>Transfer Learning</a:t>
            </a:r>
            <a:endParaRPr>
              <a:latin typeface="Lato"/>
              <a:ea typeface="Lato"/>
              <a:cs typeface="Lato"/>
              <a:sym typeface="Lato"/>
            </a:endParaRPr>
          </a:p>
          <a:p>
            <a:pPr indent="-317500" lvl="1" marL="914400" rtl="0" algn="l">
              <a:lnSpc>
                <a:spcPct val="150000"/>
              </a:lnSpc>
              <a:spcBef>
                <a:spcPts val="0"/>
              </a:spcBef>
              <a:spcAft>
                <a:spcPts val="0"/>
              </a:spcAft>
              <a:buSzPts val="1400"/>
              <a:buFont typeface="Lato"/>
              <a:buChar char="○"/>
            </a:pPr>
            <a:r>
              <a:rPr lang="en">
                <a:latin typeface="Lato"/>
                <a:ea typeface="Lato"/>
                <a:cs typeface="Lato"/>
                <a:sym typeface="Lato"/>
              </a:rPr>
              <a:t>VGG16 - Visual Geometry Group from Oxford</a:t>
            </a:r>
            <a:endParaRPr>
              <a:latin typeface="Lato"/>
              <a:ea typeface="Lato"/>
              <a:cs typeface="Lato"/>
              <a:sym typeface="Lato"/>
            </a:endParaRPr>
          </a:p>
          <a:p>
            <a:pPr indent="-317500" lvl="2" marL="1371600" rtl="0" algn="l">
              <a:lnSpc>
                <a:spcPct val="150000"/>
              </a:lnSpc>
              <a:spcBef>
                <a:spcPts val="0"/>
              </a:spcBef>
              <a:spcAft>
                <a:spcPts val="0"/>
              </a:spcAft>
              <a:buSzPts val="1400"/>
              <a:buFont typeface="Lato"/>
              <a:buChar char="■"/>
            </a:pPr>
            <a:r>
              <a:rPr lang="en">
                <a:latin typeface="Lato"/>
                <a:ea typeface="Lato"/>
                <a:cs typeface="Lato"/>
                <a:sym typeface="Lato"/>
              </a:rPr>
              <a:t>16-layer deep pre-trained </a:t>
            </a:r>
            <a:r>
              <a:rPr lang="en">
                <a:latin typeface="Lato"/>
                <a:ea typeface="Lato"/>
                <a:cs typeface="Lato"/>
                <a:sym typeface="Lato"/>
              </a:rPr>
              <a:t>CNN</a:t>
            </a:r>
            <a:endParaRPr>
              <a:latin typeface="Lato"/>
              <a:ea typeface="Lato"/>
              <a:cs typeface="Lato"/>
              <a:sym typeface="Lato"/>
            </a:endParaRPr>
          </a:p>
          <a:p>
            <a:pPr indent="-317500" lvl="2" marL="1371600" rtl="0" algn="l">
              <a:lnSpc>
                <a:spcPct val="150000"/>
              </a:lnSpc>
              <a:spcBef>
                <a:spcPts val="0"/>
              </a:spcBef>
              <a:spcAft>
                <a:spcPts val="0"/>
              </a:spcAft>
              <a:buSzPts val="1400"/>
              <a:buFont typeface="Lato"/>
              <a:buChar char="■"/>
            </a:pPr>
            <a:r>
              <a:rPr lang="en">
                <a:latin typeface="Lato"/>
                <a:ea typeface="Lato"/>
                <a:cs typeface="Lato"/>
                <a:sym typeface="Lato"/>
              </a:rPr>
              <a:t>Prior work achieved 97% accuracy for ASL alphabet... with at least one invalid class sample set</a:t>
            </a:r>
            <a:endParaRPr>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73740"/>
          </a:srgbClr>
        </a:solidFill>
      </p:bgPr>
    </p:bg>
    <p:spTree>
      <p:nvGrpSpPr>
        <p:cNvPr id="240" name="Shape 240"/>
        <p:cNvGrpSpPr/>
        <p:nvPr/>
      </p:nvGrpSpPr>
      <p:grpSpPr>
        <a:xfrm>
          <a:off x="0" y="0"/>
          <a:ext cx="0" cy="0"/>
          <a:chOff x="0" y="0"/>
          <a:chExt cx="0" cy="0"/>
        </a:xfrm>
      </p:grpSpPr>
      <p:pic>
        <p:nvPicPr>
          <p:cNvPr id="241" name="Google Shape;241;p31"/>
          <p:cNvPicPr preferRelativeResize="0"/>
          <p:nvPr/>
        </p:nvPicPr>
        <p:blipFill rotWithShape="1">
          <a:blip r:embed="rId3">
            <a:alphaModFix/>
          </a:blip>
          <a:srcRect b="0" l="5332" r="5341" t="0"/>
          <a:stretch/>
        </p:blipFill>
        <p:spPr>
          <a:xfrm>
            <a:off x="17775" y="0"/>
            <a:ext cx="4567576" cy="5143500"/>
          </a:xfrm>
          <a:prstGeom prst="rect">
            <a:avLst/>
          </a:prstGeom>
          <a:noFill/>
          <a:ln>
            <a:noFill/>
          </a:ln>
        </p:spPr>
      </p:pic>
      <p:sp>
        <p:nvSpPr>
          <p:cNvPr id="242" name="Google Shape;242;p31"/>
          <p:cNvSpPr/>
          <p:nvPr/>
        </p:nvSpPr>
        <p:spPr>
          <a:xfrm>
            <a:off x="17775" y="0"/>
            <a:ext cx="4572000" cy="5143500"/>
          </a:xfrm>
          <a:prstGeom prst="rect">
            <a:avLst/>
          </a:prstGeom>
          <a:solidFill>
            <a:srgbClr val="000000">
              <a:alpha val="737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1"/>
          <p:cNvSpPr txBox="1"/>
          <p:nvPr>
            <p:ph type="title"/>
          </p:nvPr>
        </p:nvSpPr>
        <p:spPr>
          <a:xfrm>
            <a:off x="265500" y="1830600"/>
            <a:ext cx="40452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The Project</a:t>
            </a:r>
            <a:endParaRPr>
              <a:solidFill>
                <a:schemeClr val="lt1"/>
              </a:solidFill>
            </a:endParaRPr>
          </a:p>
        </p:txBody>
      </p:sp>
      <p:sp>
        <p:nvSpPr>
          <p:cNvPr id="244" name="Google Shape;244;p3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4200"/>
              <a:t>Using Computer </a:t>
            </a:r>
            <a:r>
              <a:rPr lang="en" sz="4200">
                <a:solidFill>
                  <a:schemeClr val="dk1"/>
                </a:solidFill>
              </a:rPr>
              <a:t>Vision</a:t>
            </a:r>
            <a:endParaRPr sz="4200">
              <a:solidFill>
                <a:schemeClr val="dk1"/>
              </a:solidFill>
            </a:endParaRPr>
          </a:p>
          <a:p>
            <a:pPr indent="0" lvl="0" marL="0" rtl="0" algn="l">
              <a:lnSpc>
                <a:spcPct val="100000"/>
              </a:lnSpc>
              <a:spcBef>
                <a:spcPts val="0"/>
              </a:spcBef>
              <a:spcAft>
                <a:spcPts val="0"/>
              </a:spcAft>
              <a:buNone/>
            </a:pPr>
            <a:r>
              <a:t/>
            </a:r>
            <a:endParaRPr sz="4200">
              <a:solidFill>
                <a:schemeClr val="dk1"/>
              </a:solidFill>
            </a:endParaRPr>
          </a:p>
          <a:p>
            <a:pPr indent="0" lvl="0" marL="0" rtl="0" algn="l">
              <a:lnSpc>
                <a:spcPct val="100000"/>
              </a:lnSpc>
              <a:spcBef>
                <a:spcPts val="0"/>
              </a:spcBef>
              <a:spcAft>
                <a:spcPts val="0"/>
              </a:spcAft>
              <a:buNone/>
            </a:pPr>
            <a:r>
              <a:rPr lang="en" sz="4200"/>
              <a:t>To Serve Those Hard of </a:t>
            </a:r>
            <a:r>
              <a:rPr lang="en" sz="4200">
                <a:solidFill>
                  <a:schemeClr val="dk1"/>
                </a:solidFill>
              </a:rPr>
              <a:t>Hearing</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2"/>
          <p:cNvSpPr txBox="1"/>
          <p:nvPr>
            <p:ph type="title"/>
          </p:nvPr>
        </p:nvSpPr>
        <p:spPr>
          <a:xfrm>
            <a:off x="730000" y="1318650"/>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latin typeface="Roboto"/>
                <a:ea typeface="Roboto"/>
                <a:cs typeface="Roboto"/>
                <a:sym typeface="Roboto"/>
              </a:rPr>
              <a:t>Goals</a:t>
            </a:r>
            <a:endParaRPr b="0">
              <a:latin typeface="Roboto"/>
              <a:ea typeface="Roboto"/>
              <a:cs typeface="Roboto"/>
              <a:sym typeface="Roboto"/>
            </a:endParaRPr>
          </a:p>
        </p:txBody>
      </p:sp>
      <p:graphicFrame>
        <p:nvGraphicFramePr>
          <p:cNvPr id="250" name="Google Shape;250;p32"/>
          <p:cNvGraphicFramePr/>
          <p:nvPr/>
        </p:nvGraphicFramePr>
        <p:xfrm>
          <a:off x="730025" y="1916425"/>
          <a:ext cx="3000000" cy="3000000"/>
        </p:xfrm>
        <a:graphic>
          <a:graphicData uri="http://schemas.openxmlformats.org/drawingml/2006/table">
            <a:tbl>
              <a:tblPr>
                <a:noFill/>
                <a:tableStyleId>{F7B626F1-5665-4E11-A353-C8B96889A008}</a:tableStyleId>
              </a:tblPr>
              <a:tblGrid>
                <a:gridCol w="478175"/>
                <a:gridCol w="5439150"/>
                <a:gridCol w="1358375"/>
              </a:tblGrid>
              <a:tr h="178100">
                <a:tc>
                  <a:txBody>
                    <a:bodyPr/>
                    <a:lstStyle/>
                    <a:p>
                      <a:pPr indent="0" lvl="0" marL="0" rtl="0" algn="l">
                        <a:spcBef>
                          <a:spcPts val="0"/>
                        </a:spcBef>
                        <a:spcAft>
                          <a:spcPts val="0"/>
                        </a:spcAft>
                        <a:buNone/>
                      </a:pPr>
                      <a:r>
                        <a:rPr b="1" lang="en" sz="1000">
                          <a:solidFill>
                            <a:srgbClr val="4A86E8"/>
                          </a:solidFill>
                          <a:latin typeface="Roboto"/>
                          <a:ea typeface="Roboto"/>
                          <a:cs typeface="Roboto"/>
                          <a:sym typeface="Roboto"/>
                        </a:rPr>
                        <a:t> 1</a:t>
                      </a:r>
                      <a:endParaRPr b="1" sz="1000">
                        <a:solidFill>
                          <a:srgbClr val="4A86E8"/>
                        </a:solidFill>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1600"/>
                        </a:spcAft>
                        <a:buNone/>
                      </a:pPr>
                      <a:r>
                        <a:rPr b="1" lang="en" sz="1000">
                          <a:solidFill>
                            <a:srgbClr val="4A86E8"/>
                          </a:solidFill>
                          <a:latin typeface="Roboto"/>
                          <a:ea typeface="Roboto"/>
                          <a:cs typeface="Roboto"/>
                          <a:sym typeface="Roboto"/>
                        </a:rPr>
                        <a:t> Compile an Accurate ASL Alphabet Data Set</a:t>
                      </a:r>
                      <a:endParaRPr b="1" sz="1000">
                        <a:solidFill>
                          <a:srgbClr val="4A86E8"/>
                        </a:solidFill>
                        <a:latin typeface="Roboto"/>
                        <a:ea typeface="Roboto"/>
                        <a:cs typeface="Roboto"/>
                        <a:sym typeface="Roboto"/>
                      </a:endParaRPr>
                    </a:p>
                  </a:txBody>
                  <a:tcPr marT="0" marB="0" marR="0" marL="0" anchor="ctr">
                    <a:lnL cap="flat" cmpd="sng" w="9525">
                      <a:solidFill>
                        <a:srgbClr val="4A86E8"/>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b="1" lang="en" sz="1000">
                          <a:solidFill>
                            <a:srgbClr val="4A86E8"/>
                          </a:solidFill>
                          <a:latin typeface="Roboto"/>
                          <a:ea typeface="Roboto"/>
                          <a:cs typeface="Roboto"/>
                          <a:sym typeface="Roboto"/>
                        </a:rPr>
                        <a:t> Complete</a:t>
                      </a:r>
                      <a:endParaRPr b="1" sz="1000">
                        <a:solidFill>
                          <a:srgbClr val="4A86E8"/>
                        </a:solidFill>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78100">
                <a:tc>
                  <a:txBody>
                    <a:bodyPr/>
                    <a:lstStyle/>
                    <a:p>
                      <a:pPr indent="0" lvl="0" marL="0" rtl="0" algn="l">
                        <a:spcBef>
                          <a:spcPts val="0"/>
                        </a:spcBef>
                        <a:spcAft>
                          <a:spcPts val="0"/>
                        </a:spcAft>
                        <a:buNone/>
                      </a:pPr>
                      <a:r>
                        <a:rPr lang="en" sz="1000">
                          <a:latin typeface="Roboto"/>
                          <a:ea typeface="Roboto"/>
                          <a:cs typeface="Roboto"/>
                          <a:sym typeface="Roboto"/>
                        </a:rPr>
                        <a:t> 1.1</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 Record Raw Video Footage of ASL Alphabet Signs</a:t>
                      </a:r>
                      <a:endParaRPr sz="1000">
                        <a:latin typeface="Roboto"/>
                        <a:ea typeface="Roboto"/>
                        <a:cs typeface="Roboto"/>
                        <a:sym typeface="Roboto"/>
                      </a:endParaRPr>
                    </a:p>
                  </a:txBody>
                  <a:tcPr marT="0" marB="0" marR="0" marL="0" anchor="ctr">
                    <a:lnL cap="flat" cmpd="sng" w="9525">
                      <a:solidFill>
                        <a:srgbClr val="4A86E8"/>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 Complete</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CCCCCC"/>
                      </a:solidFill>
                      <a:prstDash val="solid"/>
                      <a:round/>
                      <a:headEnd len="sm" w="sm" type="none"/>
                      <a:tailEnd len="sm" w="sm" type="none"/>
                    </a:lnB>
                  </a:tcPr>
                </a:tc>
              </a:tr>
              <a:tr h="178100">
                <a:tc>
                  <a:txBody>
                    <a:bodyPr/>
                    <a:lstStyle/>
                    <a:p>
                      <a:pPr indent="0" lvl="0" marL="0" rtl="0" algn="l">
                        <a:spcBef>
                          <a:spcPts val="0"/>
                        </a:spcBef>
                        <a:spcAft>
                          <a:spcPts val="0"/>
                        </a:spcAft>
                        <a:buNone/>
                      </a:pPr>
                      <a:r>
                        <a:rPr b="1" lang="en" sz="1000">
                          <a:solidFill>
                            <a:srgbClr val="4A86E8"/>
                          </a:solidFill>
                          <a:latin typeface="Roboto"/>
                          <a:ea typeface="Roboto"/>
                          <a:cs typeface="Roboto"/>
                          <a:sym typeface="Roboto"/>
                        </a:rPr>
                        <a:t> 2</a:t>
                      </a:r>
                      <a:endParaRPr b="1" sz="1000">
                        <a:solidFill>
                          <a:srgbClr val="4A86E8"/>
                        </a:solidFill>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b="1" lang="en" sz="1000">
                          <a:solidFill>
                            <a:srgbClr val="4A86E8"/>
                          </a:solidFill>
                          <a:latin typeface="Roboto"/>
                          <a:ea typeface="Roboto"/>
                          <a:cs typeface="Roboto"/>
                          <a:sym typeface="Roboto"/>
                        </a:rPr>
                        <a:t> Preprocess Data Set To Prepare for Modelling</a:t>
                      </a:r>
                      <a:endParaRPr b="1" sz="1000">
                        <a:solidFill>
                          <a:srgbClr val="4A86E8"/>
                        </a:solidFill>
                        <a:latin typeface="Roboto"/>
                        <a:ea typeface="Roboto"/>
                        <a:cs typeface="Roboto"/>
                        <a:sym typeface="Roboto"/>
                      </a:endParaRPr>
                    </a:p>
                  </a:txBody>
                  <a:tcPr marT="0" marB="0" marR="0" marL="0" anchor="ctr">
                    <a:lnL cap="flat" cmpd="sng" w="9525">
                      <a:solidFill>
                        <a:srgbClr val="4A86E8"/>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b="1" lang="en" sz="1000">
                          <a:solidFill>
                            <a:srgbClr val="4A86E8"/>
                          </a:solidFill>
                          <a:latin typeface="Roboto"/>
                          <a:ea typeface="Roboto"/>
                          <a:cs typeface="Roboto"/>
                          <a:sym typeface="Roboto"/>
                        </a:rPr>
                        <a:t> Complete</a:t>
                      </a:r>
                      <a:endParaRPr b="1" sz="1000">
                        <a:solidFill>
                          <a:srgbClr val="4A86E8"/>
                        </a:solidFill>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FFFFFF"/>
                      </a:solidFill>
                      <a:prstDash val="solid"/>
                      <a:round/>
                      <a:headEnd len="sm" w="sm" type="none"/>
                      <a:tailEnd len="sm" w="sm" type="none"/>
                    </a:lnB>
                  </a:tcPr>
                </a:tc>
              </a:tr>
              <a:tr h="178100">
                <a:tc>
                  <a:txBody>
                    <a:bodyPr/>
                    <a:lstStyle/>
                    <a:p>
                      <a:pPr indent="0" lvl="0" marL="0" rtl="0" algn="l">
                        <a:spcBef>
                          <a:spcPts val="0"/>
                        </a:spcBef>
                        <a:spcAft>
                          <a:spcPts val="0"/>
                        </a:spcAft>
                        <a:buNone/>
                      </a:pPr>
                      <a:r>
                        <a:rPr lang="en" sz="1000">
                          <a:latin typeface="Roboto"/>
                          <a:ea typeface="Roboto"/>
                          <a:cs typeface="Roboto"/>
                          <a:sym typeface="Roboto"/>
                        </a:rPr>
                        <a:t> 2.1</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 Split Video Into Still Frames</a:t>
                      </a:r>
                      <a:endParaRPr sz="1000">
                        <a:latin typeface="Roboto"/>
                        <a:ea typeface="Roboto"/>
                        <a:cs typeface="Roboto"/>
                        <a:sym typeface="Roboto"/>
                      </a:endParaRPr>
                    </a:p>
                  </a:txBody>
                  <a:tcPr marT="0" marB="0" marR="0" marL="0" anchor="ctr">
                    <a:lnL cap="flat" cmpd="sng" w="9525">
                      <a:solidFill>
                        <a:srgbClr val="4A86E8"/>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 Complete</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78100">
                <a:tc>
                  <a:txBody>
                    <a:bodyPr/>
                    <a:lstStyle/>
                    <a:p>
                      <a:pPr indent="0" lvl="0" marL="0" rtl="0" algn="l">
                        <a:spcBef>
                          <a:spcPts val="0"/>
                        </a:spcBef>
                        <a:spcAft>
                          <a:spcPts val="0"/>
                        </a:spcAft>
                        <a:buNone/>
                      </a:pPr>
                      <a:r>
                        <a:rPr lang="en" sz="1000">
                          <a:latin typeface="Roboto"/>
                          <a:ea typeface="Roboto"/>
                          <a:cs typeface="Roboto"/>
                          <a:sym typeface="Roboto"/>
                        </a:rPr>
                        <a:t> 2.2</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 Normalize Color</a:t>
                      </a:r>
                      <a:endParaRPr sz="1000">
                        <a:latin typeface="Roboto"/>
                        <a:ea typeface="Roboto"/>
                        <a:cs typeface="Roboto"/>
                        <a:sym typeface="Roboto"/>
                      </a:endParaRPr>
                    </a:p>
                  </a:txBody>
                  <a:tcPr marT="0" marB="0" marR="0" marL="0" anchor="ctr">
                    <a:lnL cap="flat" cmpd="sng" w="9525">
                      <a:solidFill>
                        <a:srgbClr val="4A86E8"/>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 Complete</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78100">
                <a:tc>
                  <a:txBody>
                    <a:bodyPr/>
                    <a:lstStyle/>
                    <a:p>
                      <a:pPr indent="0" lvl="0" marL="0" rtl="0" algn="l">
                        <a:spcBef>
                          <a:spcPts val="0"/>
                        </a:spcBef>
                        <a:spcAft>
                          <a:spcPts val="0"/>
                        </a:spcAft>
                        <a:buNone/>
                      </a:pPr>
                      <a:r>
                        <a:rPr lang="en" sz="1000">
                          <a:latin typeface="Roboto"/>
                          <a:ea typeface="Roboto"/>
                          <a:cs typeface="Roboto"/>
                          <a:sym typeface="Roboto"/>
                        </a:rPr>
                        <a:t> 2.3</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 Normalize Size</a:t>
                      </a:r>
                      <a:endParaRPr sz="1000">
                        <a:latin typeface="Roboto"/>
                        <a:ea typeface="Roboto"/>
                        <a:cs typeface="Roboto"/>
                        <a:sym typeface="Roboto"/>
                      </a:endParaRPr>
                    </a:p>
                  </a:txBody>
                  <a:tcPr marT="0" marB="0" marR="0" marL="0" anchor="ctr">
                    <a:lnL cap="flat" cmpd="sng" w="9525">
                      <a:solidFill>
                        <a:srgbClr val="4A86E8"/>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 Complete</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78100">
                <a:tc>
                  <a:txBody>
                    <a:bodyPr/>
                    <a:lstStyle/>
                    <a:p>
                      <a:pPr indent="0" lvl="0" marL="0" rtl="0" algn="l">
                        <a:spcBef>
                          <a:spcPts val="0"/>
                        </a:spcBef>
                        <a:spcAft>
                          <a:spcPts val="0"/>
                        </a:spcAft>
                        <a:buNone/>
                      </a:pPr>
                      <a:r>
                        <a:rPr lang="en" sz="1000">
                          <a:latin typeface="Roboto"/>
                          <a:ea typeface="Roboto"/>
                          <a:cs typeface="Roboto"/>
                          <a:sym typeface="Roboto"/>
                        </a:rPr>
                        <a:t> 2.4</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 Normalize Resolution</a:t>
                      </a:r>
                      <a:endParaRPr sz="1000">
                        <a:latin typeface="Roboto"/>
                        <a:ea typeface="Roboto"/>
                        <a:cs typeface="Roboto"/>
                        <a:sym typeface="Roboto"/>
                      </a:endParaRPr>
                    </a:p>
                  </a:txBody>
                  <a:tcPr marT="0" marB="0" marR="0" marL="0" anchor="ctr">
                    <a:lnL cap="flat" cmpd="sng" w="9525">
                      <a:solidFill>
                        <a:srgbClr val="4A86E8"/>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 Complete</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78100">
                <a:tc>
                  <a:txBody>
                    <a:bodyPr/>
                    <a:lstStyle/>
                    <a:p>
                      <a:pPr indent="0" lvl="0" marL="0" rtl="0" algn="l">
                        <a:spcBef>
                          <a:spcPts val="0"/>
                        </a:spcBef>
                        <a:spcAft>
                          <a:spcPts val="0"/>
                        </a:spcAft>
                        <a:buNone/>
                      </a:pPr>
                      <a:r>
                        <a:rPr lang="en" sz="1000">
                          <a:latin typeface="Roboto"/>
                          <a:ea typeface="Roboto"/>
                          <a:cs typeface="Roboto"/>
                          <a:sym typeface="Roboto"/>
                        </a:rPr>
                        <a:t> 2.5</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 Produce Image Vector CSVs</a:t>
                      </a:r>
                      <a:endParaRPr sz="1000">
                        <a:latin typeface="Roboto"/>
                        <a:ea typeface="Roboto"/>
                        <a:cs typeface="Roboto"/>
                        <a:sym typeface="Roboto"/>
                      </a:endParaRPr>
                    </a:p>
                  </a:txBody>
                  <a:tcPr marT="0" marB="0" marR="0" marL="0" anchor="ctr">
                    <a:lnL cap="flat" cmpd="sng" w="9525">
                      <a:solidFill>
                        <a:srgbClr val="4A86E8"/>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 Complete</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B7B7B7"/>
                      </a:solidFill>
                      <a:prstDash val="solid"/>
                      <a:round/>
                      <a:headEnd len="sm" w="sm" type="none"/>
                      <a:tailEnd len="sm" w="sm" type="none"/>
                    </a:lnB>
                  </a:tcPr>
                </a:tc>
              </a:tr>
              <a:tr h="178100">
                <a:tc>
                  <a:txBody>
                    <a:bodyPr/>
                    <a:lstStyle/>
                    <a:p>
                      <a:pPr indent="0" lvl="0" marL="0" rtl="0" algn="l">
                        <a:spcBef>
                          <a:spcPts val="0"/>
                        </a:spcBef>
                        <a:spcAft>
                          <a:spcPts val="0"/>
                        </a:spcAft>
                        <a:buNone/>
                      </a:pPr>
                      <a:r>
                        <a:rPr b="1" lang="en" sz="1000">
                          <a:solidFill>
                            <a:srgbClr val="4A86E8"/>
                          </a:solidFill>
                          <a:latin typeface="Roboto"/>
                          <a:ea typeface="Roboto"/>
                          <a:cs typeface="Roboto"/>
                          <a:sym typeface="Roboto"/>
                        </a:rPr>
                        <a:t> 3</a:t>
                      </a:r>
                      <a:endParaRPr b="1" sz="1000">
                        <a:solidFill>
                          <a:srgbClr val="4A86E8"/>
                        </a:solidFill>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b="1" lang="en" sz="1000">
                          <a:solidFill>
                            <a:srgbClr val="4A86E8"/>
                          </a:solidFill>
                          <a:latin typeface="Roboto"/>
                          <a:ea typeface="Roboto"/>
                          <a:cs typeface="Roboto"/>
                          <a:sym typeface="Roboto"/>
                        </a:rPr>
                        <a:t> Exploratory Data Analysis</a:t>
                      </a:r>
                      <a:endParaRPr b="1" sz="1000">
                        <a:solidFill>
                          <a:srgbClr val="4A86E8"/>
                        </a:solidFill>
                        <a:latin typeface="Roboto"/>
                        <a:ea typeface="Roboto"/>
                        <a:cs typeface="Roboto"/>
                        <a:sym typeface="Roboto"/>
                      </a:endParaRPr>
                    </a:p>
                  </a:txBody>
                  <a:tcPr marT="0" marB="0" marR="0" marL="0" anchor="ctr">
                    <a:lnL cap="flat" cmpd="sng" w="9525">
                      <a:solidFill>
                        <a:srgbClr val="4A86E8"/>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b="1" lang="en" sz="1000">
                          <a:solidFill>
                            <a:srgbClr val="4A86E8"/>
                          </a:solidFill>
                          <a:latin typeface="Roboto"/>
                          <a:ea typeface="Roboto"/>
                          <a:cs typeface="Roboto"/>
                          <a:sym typeface="Roboto"/>
                        </a:rPr>
                        <a:t> Complete</a:t>
                      </a:r>
                      <a:endParaRPr b="1" sz="1000">
                        <a:solidFill>
                          <a:srgbClr val="4A86E8"/>
                        </a:solidFill>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FFFFFF"/>
                      </a:solidFill>
                      <a:prstDash val="solid"/>
                      <a:round/>
                      <a:headEnd len="sm" w="sm" type="none"/>
                      <a:tailEnd len="sm" w="sm" type="none"/>
                    </a:lnB>
                  </a:tcPr>
                </a:tc>
              </a:tr>
              <a:tr h="178100">
                <a:tc>
                  <a:txBody>
                    <a:bodyPr/>
                    <a:lstStyle/>
                    <a:p>
                      <a:pPr indent="0" lvl="0" marL="0" rtl="0" algn="l">
                        <a:spcBef>
                          <a:spcPts val="0"/>
                        </a:spcBef>
                        <a:spcAft>
                          <a:spcPts val="0"/>
                        </a:spcAft>
                        <a:buNone/>
                      </a:pPr>
                      <a:r>
                        <a:rPr lang="en" sz="1000">
                          <a:latin typeface="Roboto"/>
                          <a:ea typeface="Roboto"/>
                          <a:cs typeface="Roboto"/>
                          <a:sym typeface="Roboto"/>
                        </a:rPr>
                        <a:t> 3.1</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 Image Class Balance Analysis</a:t>
                      </a:r>
                      <a:endParaRPr sz="1000">
                        <a:latin typeface="Roboto"/>
                        <a:ea typeface="Roboto"/>
                        <a:cs typeface="Roboto"/>
                        <a:sym typeface="Roboto"/>
                      </a:endParaRPr>
                    </a:p>
                  </a:txBody>
                  <a:tcPr marT="0" marB="0" marR="0" marL="0" anchor="ctr">
                    <a:lnL cap="flat" cmpd="sng" w="9525">
                      <a:solidFill>
                        <a:srgbClr val="4A86E8"/>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 Complete</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78100">
                <a:tc>
                  <a:txBody>
                    <a:bodyPr/>
                    <a:lstStyle/>
                    <a:p>
                      <a:pPr indent="0" lvl="0" marL="0" rtl="0" algn="l">
                        <a:spcBef>
                          <a:spcPts val="0"/>
                        </a:spcBef>
                        <a:spcAft>
                          <a:spcPts val="0"/>
                        </a:spcAft>
                        <a:buNone/>
                      </a:pPr>
                      <a:r>
                        <a:rPr lang="en" sz="1000">
                          <a:latin typeface="Roboto"/>
                          <a:ea typeface="Roboto"/>
                          <a:cs typeface="Roboto"/>
                          <a:sym typeface="Roboto"/>
                        </a:rPr>
                        <a:t> 3.2</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 Analysis of the Basic Metrics of Variables</a:t>
                      </a:r>
                      <a:endParaRPr sz="1000">
                        <a:latin typeface="Roboto"/>
                        <a:ea typeface="Roboto"/>
                        <a:cs typeface="Roboto"/>
                        <a:sym typeface="Roboto"/>
                      </a:endParaRPr>
                    </a:p>
                  </a:txBody>
                  <a:tcPr marT="0" marB="0" marR="0" marL="0" anchor="ctr">
                    <a:lnL cap="flat" cmpd="sng" w="9525">
                      <a:solidFill>
                        <a:srgbClr val="4A86E8"/>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 Complete</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78100">
                <a:tc>
                  <a:txBody>
                    <a:bodyPr/>
                    <a:lstStyle/>
                    <a:p>
                      <a:pPr indent="0" lvl="0" marL="0" rtl="0" algn="l">
                        <a:spcBef>
                          <a:spcPts val="0"/>
                        </a:spcBef>
                        <a:spcAft>
                          <a:spcPts val="0"/>
                        </a:spcAft>
                        <a:buNone/>
                      </a:pPr>
                      <a:r>
                        <a:rPr lang="en" sz="1000">
                          <a:latin typeface="Roboto"/>
                          <a:ea typeface="Roboto"/>
                          <a:cs typeface="Roboto"/>
                          <a:sym typeface="Roboto"/>
                        </a:rPr>
                        <a:t> 3.3</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 Non-Graphical and Graphical Univariate Analysis</a:t>
                      </a:r>
                      <a:endParaRPr sz="1000">
                        <a:latin typeface="Roboto"/>
                        <a:ea typeface="Roboto"/>
                        <a:cs typeface="Roboto"/>
                        <a:sym typeface="Roboto"/>
                      </a:endParaRPr>
                    </a:p>
                  </a:txBody>
                  <a:tcPr marT="0" marB="0" marR="0" marL="0" anchor="ctr">
                    <a:lnL cap="flat" cmpd="sng" w="9525">
                      <a:solidFill>
                        <a:srgbClr val="4A86E8"/>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 </a:t>
                      </a:r>
                      <a:r>
                        <a:rPr lang="en" sz="1000">
                          <a:latin typeface="Roboto"/>
                          <a:ea typeface="Roboto"/>
                          <a:cs typeface="Roboto"/>
                          <a:sym typeface="Roboto"/>
                        </a:rPr>
                        <a:t>Complete</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78100">
                <a:tc>
                  <a:txBody>
                    <a:bodyPr/>
                    <a:lstStyle/>
                    <a:p>
                      <a:pPr indent="0" lvl="0" marL="0" rtl="0" algn="l">
                        <a:spcBef>
                          <a:spcPts val="0"/>
                        </a:spcBef>
                        <a:spcAft>
                          <a:spcPts val="0"/>
                        </a:spcAft>
                        <a:buNone/>
                      </a:pPr>
                      <a:r>
                        <a:rPr lang="en" sz="1000">
                          <a:latin typeface="Roboto"/>
                          <a:ea typeface="Roboto"/>
                          <a:cs typeface="Roboto"/>
                          <a:sym typeface="Roboto"/>
                        </a:rPr>
                        <a:t> 3.4</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 Feature Engineering and Analysis</a:t>
                      </a:r>
                      <a:endParaRPr sz="1000">
                        <a:latin typeface="Roboto"/>
                        <a:ea typeface="Roboto"/>
                        <a:cs typeface="Roboto"/>
                        <a:sym typeface="Roboto"/>
                      </a:endParaRPr>
                    </a:p>
                  </a:txBody>
                  <a:tcPr marT="0" marB="0" marR="0" marL="0" anchor="ctr">
                    <a:lnL cap="flat" cmpd="sng" w="9525">
                      <a:solidFill>
                        <a:srgbClr val="4A86E8"/>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 </a:t>
                      </a:r>
                      <a:r>
                        <a:rPr lang="en" sz="1000">
                          <a:latin typeface="Roboto"/>
                          <a:ea typeface="Roboto"/>
                          <a:cs typeface="Roboto"/>
                          <a:sym typeface="Roboto"/>
                        </a:rPr>
                        <a:t>Complete</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B7B7B7"/>
                      </a:solidFill>
                      <a:prstDash val="solid"/>
                      <a:round/>
                      <a:headEnd len="sm" w="sm" type="none"/>
                      <a:tailEnd len="sm" w="sm" type="none"/>
                    </a:lnB>
                  </a:tcPr>
                </a:tc>
              </a:tr>
              <a:tr h="178100">
                <a:tc>
                  <a:txBody>
                    <a:bodyPr/>
                    <a:lstStyle/>
                    <a:p>
                      <a:pPr indent="0" lvl="0" marL="0" rtl="0" algn="l">
                        <a:spcBef>
                          <a:spcPts val="0"/>
                        </a:spcBef>
                        <a:spcAft>
                          <a:spcPts val="0"/>
                        </a:spcAft>
                        <a:buNone/>
                      </a:pPr>
                      <a:r>
                        <a:rPr b="1" lang="en" sz="1000">
                          <a:solidFill>
                            <a:srgbClr val="4A86E8"/>
                          </a:solidFill>
                          <a:latin typeface="Roboto"/>
                          <a:ea typeface="Roboto"/>
                          <a:cs typeface="Roboto"/>
                          <a:sym typeface="Roboto"/>
                        </a:rPr>
                        <a:t> 4</a:t>
                      </a:r>
                      <a:endParaRPr b="1" sz="1000">
                        <a:solidFill>
                          <a:srgbClr val="4A86E8"/>
                        </a:solidFill>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b="1" lang="en" sz="1000">
                          <a:solidFill>
                            <a:srgbClr val="4A86E8"/>
                          </a:solidFill>
                          <a:latin typeface="Roboto"/>
                          <a:ea typeface="Roboto"/>
                          <a:cs typeface="Roboto"/>
                          <a:sym typeface="Roboto"/>
                        </a:rPr>
                        <a:t> Develop an ML model capable of learning ASL alphabet</a:t>
                      </a:r>
                      <a:endParaRPr b="1" sz="1000">
                        <a:solidFill>
                          <a:srgbClr val="4A86E8"/>
                        </a:solidFill>
                        <a:latin typeface="Roboto"/>
                        <a:ea typeface="Roboto"/>
                        <a:cs typeface="Roboto"/>
                        <a:sym typeface="Roboto"/>
                      </a:endParaRPr>
                    </a:p>
                  </a:txBody>
                  <a:tcPr marT="0" marB="0" marR="0" marL="0" anchor="ctr">
                    <a:lnL cap="flat" cmpd="sng" w="9525">
                      <a:solidFill>
                        <a:srgbClr val="4A86E8"/>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b="1" lang="en" sz="1000">
                          <a:solidFill>
                            <a:srgbClr val="4A86E8"/>
                          </a:solidFill>
                          <a:latin typeface="Roboto"/>
                          <a:ea typeface="Roboto"/>
                          <a:cs typeface="Roboto"/>
                          <a:sym typeface="Roboto"/>
                        </a:rPr>
                        <a:t> In Progress</a:t>
                      </a:r>
                      <a:endParaRPr b="1" sz="1000">
                        <a:solidFill>
                          <a:srgbClr val="4A86E8"/>
                        </a:solidFill>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FFFFFF"/>
                      </a:solidFill>
                      <a:prstDash val="solid"/>
                      <a:round/>
                      <a:headEnd len="sm" w="sm" type="none"/>
                      <a:tailEnd len="sm" w="sm" type="none"/>
                    </a:lnB>
                  </a:tcPr>
                </a:tc>
              </a:tr>
              <a:tr h="150325">
                <a:tc>
                  <a:txBody>
                    <a:bodyPr/>
                    <a:lstStyle/>
                    <a:p>
                      <a:pPr indent="0" lvl="0" marL="0" rtl="0" algn="l">
                        <a:spcBef>
                          <a:spcPts val="0"/>
                        </a:spcBef>
                        <a:spcAft>
                          <a:spcPts val="0"/>
                        </a:spcAft>
                        <a:buNone/>
                      </a:pPr>
                      <a:r>
                        <a:rPr lang="en" sz="1000">
                          <a:latin typeface="Roboto"/>
                          <a:ea typeface="Roboto"/>
                          <a:cs typeface="Roboto"/>
                          <a:sym typeface="Roboto"/>
                        </a:rPr>
                        <a:t> 4.1</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 Research Modeling Techniques</a:t>
                      </a:r>
                      <a:endParaRPr sz="1000">
                        <a:latin typeface="Roboto"/>
                        <a:ea typeface="Roboto"/>
                        <a:cs typeface="Roboto"/>
                        <a:sym typeface="Roboto"/>
                      </a:endParaRPr>
                    </a:p>
                  </a:txBody>
                  <a:tcPr marT="0" marB="0" marR="0" marL="0" anchor="ctr">
                    <a:lnL cap="flat" cmpd="sng" w="9525">
                      <a:solidFill>
                        <a:srgbClr val="4A86E8"/>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 In Progress</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33"/>
          <p:cNvPicPr preferRelativeResize="0"/>
          <p:nvPr/>
        </p:nvPicPr>
        <p:blipFill rotWithShape="1">
          <a:blip r:embed="rId3">
            <a:alphaModFix/>
          </a:blip>
          <a:srcRect b="7834" l="0" r="0" t="7834"/>
          <a:stretch/>
        </p:blipFill>
        <p:spPr>
          <a:xfrm>
            <a:off x="0" y="0"/>
            <a:ext cx="9144003" cy="5143499"/>
          </a:xfrm>
          <a:prstGeom prst="rect">
            <a:avLst/>
          </a:prstGeom>
          <a:noFill/>
          <a:ln>
            <a:noFill/>
          </a:ln>
        </p:spPr>
      </p:pic>
      <p:sp>
        <p:nvSpPr>
          <p:cNvPr id="256" name="Google Shape;256;p33"/>
          <p:cNvSpPr/>
          <p:nvPr/>
        </p:nvSpPr>
        <p:spPr>
          <a:xfrm>
            <a:off x="17775" y="0"/>
            <a:ext cx="9126300" cy="5143500"/>
          </a:xfrm>
          <a:prstGeom prst="rect">
            <a:avLst/>
          </a:prstGeom>
          <a:solidFill>
            <a:srgbClr val="000000">
              <a:alpha val="737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3"/>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EDA Summary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4"/>
          <p:cNvSpPr txBox="1"/>
          <p:nvPr>
            <p:ph type="title"/>
          </p:nvPr>
        </p:nvSpPr>
        <p:spPr>
          <a:xfrm>
            <a:off x="196600" y="556650"/>
            <a:ext cx="54231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latin typeface="Roboto"/>
                <a:ea typeface="Roboto"/>
                <a:cs typeface="Roboto"/>
                <a:sym typeface="Roboto"/>
              </a:rPr>
              <a:t> Image Class Balance Analysis</a:t>
            </a:r>
            <a:endParaRPr b="0">
              <a:latin typeface="Roboto"/>
              <a:ea typeface="Roboto"/>
              <a:cs typeface="Roboto"/>
              <a:sym typeface="Roboto"/>
            </a:endParaRPr>
          </a:p>
        </p:txBody>
      </p:sp>
      <p:pic>
        <p:nvPicPr>
          <p:cNvPr id="263" name="Google Shape;263;p34"/>
          <p:cNvPicPr preferRelativeResize="0"/>
          <p:nvPr/>
        </p:nvPicPr>
        <p:blipFill>
          <a:blip r:embed="rId3">
            <a:alphaModFix/>
          </a:blip>
          <a:stretch>
            <a:fillRect/>
          </a:stretch>
        </p:blipFill>
        <p:spPr>
          <a:xfrm>
            <a:off x="5714075" y="1196213"/>
            <a:ext cx="3668100" cy="2751075"/>
          </a:xfrm>
          <a:prstGeom prst="rect">
            <a:avLst/>
          </a:prstGeom>
          <a:noFill/>
          <a:ln>
            <a:noFill/>
          </a:ln>
        </p:spPr>
      </p:pic>
      <p:sp>
        <p:nvSpPr>
          <p:cNvPr id="264" name="Google Shape;264;p34"/>
          <p:cNvSpPr txBox="1"/>
          <p:nvPr/>
        </p:nvSpPr>
        <p:spPr>
          <a:xfrm>
            <a:off x="196600" y="1841975"/>
            <a:ext cx="5151300" cy="1046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Lato"/>
              <a:buChar char="●"/>
            </a:pPr>
            <a:r>
              <a:rPr lang="en">
                <a:latin typeface="Lato"/>
                <a:ea typeface="Lato"/>
                <a:cs typeface="Lato"/>
                <a:sym typeface="Lato"/>
              </a:rPr>
              <a:t>All 24 classes are well balanced</a:t>
            </a:r>
            <a:endParaRPr>
              <a:latin typeface="Lato"/>
              <a:ea typeface="Lato"/>
              <a:cs typeface="Lato"/>
              <a:sym typeface="Lato"/>
            </a:endParaRPr>
          </a:p>
          <a:p>
            <a:pPr indent="-317500" lvl="0" marL="457200" rtl="0" algn="l">
              <a:lnSpc>
                <a:spcPct val="150000"/>
              </a:lnSpc>
              <a:spcBef>
                <a:spcPts val="0"/>
              </a:spcBef>
              <a:spcAft>
                <a:spcPts val="0"/>
              </a:spcAft>
              <a:buSzPts val="1400"/>
              <a:buFont typeface="Lato"/>
              <a:buChar char="●"/>
            </a:pPr>
            <a:r>
              <a:rPr lang="en">
                <a:latin typeface="Lato"/>
                <a:ea typeface="Lato"/>
                <a:cs typeface="Lato"/>
                <a:sym typeface="Lato"/>
              </a:rPr>
              <a:t>Mean samples across classes is 931 images</a:t>
            </a:r>
            <a:endParaRPr>
              <a:latin typeface="Lato"/>
              <a:ea typeface="Lato"/>
              <a:cs typeface="Lato"/>
              <a:sym typeface="Lato"/>
            </a:endParaRPr>
          </a:p>
          <a:p>
            <a:pPr indent="-317500" lvl="0" marL="457200" rtl="0" algn="l">
              <a:lnSpc>
                <a:spcPct val="150000"/>
              </a:lnSpc>
              <a:spcBef>
                <a:spcPts val="0"/>
              </a:spcBef>
              <a:spcAft>
                <a:spcPts val="0"/>
              </a:spcAft>
              <a:buSzPts val="1400"/>
              <a:buFont typeface="Lato"/>
              <a:buChar char="●"/>
            </a:pPr>
            <a:r>
              <a:rPr lang="en">
                <a:latin typeface="Lato"/>
                <a:ea typeface="Lato"/>
                <a:cs typeface="Lato"/>
                <a:sym typeface="Lato"/>
              </a:rPr>
              <a:t>Letter C class contains 5% more samples than the mean</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5"/>
          <p:cNvSpPr txBox="1"/>
          <p:nvPr>
            <p:ph type="title"/>
          </p:nvPr>
        </p:nvSpPr>
        <p:spPr>
          <a:xfrm>
            <a:off x="196600" y="556650"/>
            <a:ext cx="672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latin typeface="Roboto"/>
                <a:ea typeface="Roboto"/>
                <a:cs typeface="Roboto"/>
                <a:sym typeface="Roboto"/>
              </a:rPr>
              <a:t> Analysis of the Basic Metrics of Variables</a:t>
            </a:r>
            <a:endParaRPr b="0">
              <a:latin typeface="Roboto"/>
              <a:ea typeface="Roboto"/>
              <a:cs typeface="Roboto"/>
              <a:sym typeface="Roboto"/>
            </a:endParaRPr>
          </a:p>
        </p:txBody>
      </p:sp>
      <p:pic>
        <p:nvPicPr>
          <p:cNvPr id="270" name="Google Shape;270;p35"/>
          <p:cNvPicPr preferRelativeResize="0"/>
          <p:nvPr/>
        </p:nvPicPr>
        <p:blipFill>
          <a:blip r:embed="rId3">
            <a:alphaModFix/>
          </a:blip>
          <a:stretch>
            <a:fillRect/>
          </a:stretch>
        </p:blipFill>
        <p:spPr>
          <a:xfrm>
            <a:off x="7026638" y="2052311"/>
            <a:ext cx="2011680" cy="1506544"/>
          </a:xfrm>
          <a:prstGeom prst="rect">
            <a:avLst/>
          </a:prstGeom>
          <a:noFill/>
          <a:ln>
            <a:noFill/>
          </a:ln>
        </p:spPr>
      </p:pic>
      <p:pic>
        <p:nvPicPr>
          <p:cNvPr id="271" name="Google Shape;271;p35"/>
          <p:cNvPicPr preferRelativeResize="0"/>
          <p:nvPr/>
        </p:nvPicPr>
        <p:blipFill>
          <a:blip r:embed="rId4">
            <a:alphaModFix/>
          </a:blip>
          <a:stretch>
            <a:fillRect/>
          </a:stretch>
        </p:blipFill>
        <p:spPr>
          <a:xfrm>
            <a:off x="7026648" y="556649"/>
            <a:ext cx="2011680" cy="1495640"/>
          </a:xfrm>
          <a:prstGeom prst="rect">
            <a:avLst/>
          </a:prstGeom>
          <a:noFill/>
          <a:ln>
            <a:noFill/>
          </a:ln>
        </p:spPr>
      </p:pic>
      <p:pic>
        <p:nvPicPr>
          <p:cNvPr id="272" name="Google Shape;272;p35"/>
          <p:cNvPicPr preferRelativeResize="0"/>
          <p:nvPr/>
        </p:nvPicPr>
        <p:blipFill>
          <a:blip r:embed="rId5">
            <a:alphaModFix/>
          </a:blip>
          <a:stretch>
            <a:fillRect/>
          </a:stretch>
        </p:blipFill>
        <p:spPr>
          <a:xfrm>
            <a:off x="7026640" y="3554500"/>
            <a:ext cx="2011681" cy="1504736"/>
          </a:xfrm>
          <a:prstGeom prst="rect">
            <a:avLst/>
          </a:prstGeom>
          <a:noFill/>
          <a:ln>
            <a:noFill/>
          </a:ln>
        </p:spPr>
      </p:pic>
      <p:sp>
        <p:nvSpPr>
          <p:cNvPr id="273" name="Google Shape;273;p35"/>
          <p:cNvSpPr txBox="1"/>
          <p:nvPr/>
        </p:nvSpPr>
        <p:spPr>
          <a:xfrm>
            <a:off x="-65100" y="1401900"/>
            <a:ext cx="6988200" cy="2339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Lato"/>
              <a:buChar char="●"/>
            </a:pPr>
            <a:r>
              <a:rPr lang="en">
                <a:latin typeface="Lato"/>
                <a:ea typeface="Lato"/>
                <a:cs typeface="Lato"/>
                <a:sym typeface="Lato"/>
              </a:rPr>
              <a:t>Dataset consists of images and therefore the feature space is composed of pixels</a:t>
            </a:r>
            <a:endParaRPr>
              <a:latin typeface="Lato"/>
              <a:ea typeface="Lato"/>
              <a:cs typeface="Lato"/>
              <a:sym typeface="Lato"/>
            </a:endParaRPr>
          </a:p>
          <a:p>
            <a:pPr indent="-317500" lvl="0" marL="457200" rtl="0" algn="l">
              <a:lnSpc>
                <a:spcPct val="150000"/>
              </a:lnSpc>
              <a:spcBef>
                <a:spcPts val="0"/>
              </a:spcBef>
              <a:spcAft>
                <a:spcPts val="0"/>
              </a:spcAft>
              <a:buSzPts val="1400"/>
              <a:buFont typeface="Lato"/>
              <a:buChar char="●"/>
            </a:pPr>
            <a:r>
              <a:rPr lang="en">
                <a:latin typeface="Lato"/>
                <a:ea typeface="Lato"/>
                <a:cs typeface="Lato"/>
                <a:sym typeface="Lato"/>
              </a:rPr>
              <a:t>Each feature is a value between 0 and 255 representing numerical/continuous grayscale hues from black to white</a:t>
            </a:r>
            <a:endParaRPr>
              <a:latin typeface="Lato"/>
              <a:ea typeface="Lato"/>
              <a:cs typeface="Lato"/>
              <a:sym typeface="Lato"/>
            </a:endParaRPr>
          </a:p>
          <a:p>
            <a:pPr indent="-317500" lvl="0" marL="457200" rtl="0" algn="l">
              <a:lnSpc>
                <a:spcPct val="150000"/>
              </a:lnSpc>
              <a:spcBef>
                <a:spcPts val="0"/>
              </a:spcBef>
              <a:spcAft>
                <a:spcPts val="0"/>
              </a:spcAft>
              <a:buSzPts val="1400"/>
              <a:buFont typeface="Lato"/>
              <a:buChar char="●"/>
            </a:pPr>
            <a:r>
              <a:rPr lang="en">
                <a:latin typeface="Lato"/>
                <a:ea typeface="Lato"/>
                <a:cs typeface="Lato"/>
                <a:sym typeface="Lato"/>
              </a:rPr>
              <a:t>Plots are generated for each class to show the density of the 32,400 possible features</a:t>
            </a:r>
            <a:endParaRPr>
              <a:latin typeface="Lato"/>
              <a:ea typeface="Lato"/>
              <a:cs typeface="Lato"/>
              <a:sym typeface="Lato"/>
            </a:endParaRPr>
          </a:p>
          <a:p>
            <a:pPr indent="-317500" lvl="0" marL="457200" rtl="0" algn="l">
              <a:lnSpc>
                <a:spcPct val="150000"/>
              </a:lnSpc>
              <a:spcBef>
                <a:spcPts val="0"/>
              </a:spcBef>
              <a:spcAft>
                <a:spcPts val="0"/>
              </a:spcAft>
              <a:buSzPts val="1400"/>
              <a:buFont typeface="Lato"/>
              <a:buChar char="●"/>
            </a:pPr>
            <a:r>
              <a:rPr lang="en">
                <a:latin typeface="Lato"/>
                <a:ea typeface="Lato"/>
                <a:cs typeface="Lato"/>
                <a:sym typeface="Lato"/>
              </a:rPr>
              <a:t>The examples to the right show that classes are clearly distinguishable by simply </a:t>
            </a:r>
            <a:r>
              <a:rPr lang="en">
                <a:latin typeface="Lato"/>
                <a:ea typeface="Lato"/>
                <a:cs typeface="Lato"/>
                <a:sym typeface="Lato"/>
              </a:rPr>
              <a:t>observing</a:t>
            </a:r>
            <a:r>
              <a:rPr lang="en">
                <a:latin typeface="Lato"/>
                <a:ea typeface="Lato"/>
                <a:cs typeface="Lato"/>
                <a:sym typeface="Lato"/>
              </a:rPr>
              <a:t> their feature density profiles</a:t>
            </a: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6"/>
          <p:cNvSpPr txBox="1"/>
          <p:nvPr>
            <p:ph type="title"/>
          </p:nvPr>
        </p:nvSpPr>
        <p:spPr>
          <a:xfrm>
            <a:off x="196600" y="556650"/>
            <a:ext cx="77880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latin typeface="Roboto"/>
                <a:ea typeface="Roboto"/>
                <a:cs typeface="Roboto"/>
                <a:sym typeface="Roboto"/>
              </a:rPr>
              <a:t> Non-Graphical and Graphical Univariate Analysis</a:t>
            </a:r>
            <a:endParaRPr b="0">
              <a:latin typeface="Roboto"/>
              <a:ea typeface="Roboto"/>
              <a:cs typeface="Roboto"/>
              <a:sym typeface="Roboto"/>
            </a:endParaRPr>
          </a:p>
        </p:txBody>
      </p:sp>
      <p:pic>
        <p:nvPicPr>
          <p:cNvPr id="279" name="Google Shape;279;p36"/>
          <p:cNvPicPr preferRelativeResize="0"/>
          <p:nvPr/>
        </p:nvPicPr>
        <p:blipFill>
          <a:blip r:embed="rId3">
            <a:alphaModFix/>
          </a:blip>
          <a:stretch>
            <a:fillRect/>
          </a:stretch>
        </p:blipFill>
        <p:spPr>
          <a:xfrm>
            <a:off x="5475425" y="1779550"/>
            <a:ext cx="3581675" cy="2512800"/>
          </a:xfrm>
          <a:prstGeom prst="rect">
            <a:avLst/>
          </a:prstGeom>
          <a:noFill/>
          <a:ln>
            <a:noFill/>
          </a:ln>
        </p:spPr>
      </p:pic>
      <p:sp>
        <p:nvSpPr>
          <p:cNvPr id="280" name="Google Shape;280;p36"/>
          <p:cNvSpPr txBox="1"/>
          <p:nvPr/>
        </p:nvSpPr>
        <p:spPr>
          <a:xfrm>
            <a:off x="-65100" y="1324200"/>
            <a:ext cx="5540400" cy="2016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Lato"/>
              <a:buChar char="●"/>
            </a:pPr>
            <a:r>
              <a:rPr lang="en">
                <a:latin typeface="Lato"/>
                <a:ea typeface="Lato"/>
                <a:cs typeface="Lato"/>
                <a:sym typeface="Lato"/>
              </a:rPr>
              <a:t>The mean feature values for each class are produced (middle image) and compared against the first image from the class (left) and the feature means plot (right)</a:t>
            </a:r>
            <a:endParaRPr>
              <a:latin typeface="Lato"/>
              <a:ea typeface="Lato"/>
              <a:cs typeface="Lato"/>
              <a:sym typeface="Lato"/>
            </a:endParaRPr>
          </a:p>
          <a:p>
            <a:pPr indent="0" lvl="0" marL="0" rtl="0" algn="l">
              <a:lnSpc>
                <a:spcPct val="150000"/>
              </a:lnSpc>
              <a:spcBef>
                <a:spcPts val="0"/>
              </a:spcBef>
              <a:spcAft>
                <a:spcPts val="0"/>
              </a:spcAft>
              <a:buNone/>
            </a:pPr>
            <a:r>
              <a:t/>
            </a:r>
            <a:endParaRPr>
              <a:latin typeface="Lato"/>
              <a:ea typeface="Lato"/>
              <a:cs typeface="Lato"/>
              <a:sym typeface="Lato"/>
            </a:endParaRPr>
          </a:p>
          <a:p>
            <a:pPr indent="-317500" lvl="0" marL="457200" rtl="0" algn="l">
              <a:lnSpc>
                <a:spcPct val="150000"/>
              </a:lnSpc>
              <a:spcBef>
                <a:spcPts val="0"/>
              </a:spcBef>
              <a:spcAft>
                <a:spcPts val="0"/>
              </a:spcAft>
              <a:buSzPts val="1400"/>
              <a:buFont typeface="Lato"/>
              <a:buChar char="●"/>
            </a:pPr>
            <a:r>
              <a:rPr lang="en">
                <a:latin typeface="Lato"/>
                <a:ea typeface="Lato"/>
                <a:cs typeface="Lato"/>
                <a:sym typeface="Lato"/>
              </a:rPr>
              <a:t>V</a:t>
            </a:r>
            <a:r>
              <a:rPr lang="en">
                <a:latin typeface="Lato"/>
                <a:ea typeface="Lato"/>
                <a:cs typeface="Lato"/>
                <a:sym typeface="Lato"/>
              </a:rPr>
              <a:t>isual comparison of classes to get a general sense of where classes overlap in similarity, and a general sense of deviation</a:t>
            </a: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7"/>
          <p:cNvSpPr txBox="1"/>
          <p:nvPr>
            <p:ph type="title"/>
          </p:nvPr>
        </p:nvSpPr>
        <p:spPr>
          <a:xfrm>
            <a:off x="196600" y="556650"/>
            <a:ext cx="54231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latin typeface="Roboto"/>
                <a:ea typeface="Roboto"/>
                <a:cs typeface="Roboto"/>
                <a:sym typeface="Roboto"/>
              </a:rPr>
              <a:t> Feature Engineering and Analysis</a:t>
            </a:r>
            <a:endParaRPr b="0">
              <a:latin typeface="Roboto"/>
              <a:ea typeface="Roboto"/>
              <a:cs typeface="Roboto"/>
              <a:sym typeface="Roboto"/>
            </a:endParaRPr>
          </a:p>
        </p:txBody>
      </p:sp>
      <p:pic>
        <p:nvPicPr>
          <p:cNvPr id="286" name="Google Shape;286;p37"/>
          <p:cNvPicPr preferRelativeResize="0"/>
          <p:nvPr/>
        </p:nvPicPr>
        <p:blipFill>
          <a:blip r:embed="rId3">
            <a:alphaModFix/>
          </a:blip>
          <a:stretch>
            <a:fillRect/>
          </a:stretch>
        </p:blipFill>
        <p:spPr>
          <a:xfrm>
            <a:off x="7020900" y="1287850"/>
            <a:ext cx="1835650" cy="3484725"/>
          </a:xfrm>
          <a:prstGeom prst="rect">
            <a:avLst/>
          </a:prstGeom>
          <a:noFill/>
          <a:ln>
            <a:noFill/>
          </a:ln>
        </p:spPr>
      </p:pic>
      <p:sp>
        <p:nvSpPr>
          <p:cNvPr id="287" name="Google Shape;287;p37"/>
          <p:cNvSpPr txBox="1"/>
          <p:nvPr/>
        </p:nvSpPr>
        <p:spPr>
          <a:xfrm>
            <a:off x="-65100" y="1324200"/>
            <a:ext cx="6886800" cy="3632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Lato"/>
              <a:buChar char="●"/>
            </a:pPr>
            <a:r>
              <a:rPr lang="en">
                <a:latin typeface="Lato"/>
                <a:ea typeface="Lato"/>
                <a:cs typeface="Lato"/>
                <a:sym typeface="Lato"/>
              </a:rPr>
              <a:t>Standard deviation was computed across classes for each feature to highlight least-informative features</a:t>
            </a:r>
            <a:endParaRPr>
              <a:latin typeface="Lato"/>
              <a:ea typeface="Lato"/>
              <a:cs typeface="Lato"/>
              <a:sym typeface="Lato"/>
            </a:endParaRPr>
          </a:p>
          <a:p>
            <a:pPr indent="-317500" lvl="0" marL="457200" rtl="0" algn="l">
              <a:lnSpc>
                <a:spcPct val="150000"/>
              </a:lnSpc>
              <a:spcBef>
                <a:spcPts val="0"/>
              </a:spcBef>
              <a:spcAft>
                <a:spcPts val="0"/>
              </a:spcAft>
              <a:buSzPts val="1400"/>
              <a:buFont typeface="Lato"/>
              <a:buChar char="●"/>
            </a:pPr>
            <a:r>
              <a:rPr lang="en">
                <a:latin typeface="Lato"/>
                <a:ea typeface="Lato"/>
                <a:cs typeface="Lato"/>
                <a:sym typeface="Lato"/>
              </a:rPr>
              <a:t>The goal of identifying the least-important features is to minimize the featurespace down to the most useful features</a:t>
            </a:r>
            <a:endParaRPr>
              <a:latin typeface="Lato"/>
              <a:ea typeface="Lato"/>
              <a:cs typeface="Lato"/>
              <a:sym typeface="Lato"/>
            </a:endParaRPr>
          </a:p>
          <a:p>
            <a:pPr indent="-317500" lvl="1" marL="914400" rtl="0" algn="l">
              <a:lnSpc>
                <a:spcPct val="150000"/>
              </a:lnSpc>
              <a:spcBef>
                <a:spcPts val="0"/>
              </a:spcBef>
              <a:spcAft>
                <a:spcPts val="0"/>
              </a:spcAft>
              <a:buSzPts val="1400"/>
              <a:buFont typeface="Lato"/>
              <a:buChar char="○"/>
            </a:pPr>
            <a:r>
              <a:rPr lang="en">
                <a:latin typeface="Lato"/>
                <a:ea typeface="Lato"/>
                <a:cs typeface="Lato"/>
                <a:sym typeface="Lato"/>
              </a:rPr>
              <a:t>Assist with accuracy</a:t>
            </a:r>
            <a:endParaRPr>
              <a:latin typeface="Lato"/>
              <a:ea typeface="Lato"/>
              <a:cs typeface="Lato"/>
              <a:sym typeface="Lato"/>
            </a:endParaRPr>
          </a:p>
          <a:p>
            <a:pPr indent="-317500" lvl="1" marL="914400" rtl="0" algn="l">
              <a:lnSpc>
                <a:spcPct val="150000"/>
              </a:lnSpc>
              <a:spcBef>
                <a:spcPts val="0"/>
              </a:spcBef>
              <a:spcAft>
                <a:spcPts val="0"/>
              </a:spcAft>
              <a:buSzPts val="1400"/>
              <a:buFont typeface="Lato"/>
              <a:buChar char="○"/>
            </a:pPr>
            <a:r>
              <a:rPr lang="en">
                <a:latin typeface="Lato"/>
                <a:ea typeface="Lato"/>
                <a:cs typeface="Lato"/>
                <a:sym typeface="Lato"/>
              </a:rPr>
              <a:t>Avoid overfitting as it reduces noise within the dataset</a:t>
            </a:r>
            <a:endParaRPr>
              <a:latin typeface="Lato"/>
              <a:ea typeface="Lato"/>
              <a:cs typeface="Lato"/>
              <a:sym typeface="Lato"/>
            </a:endParaRPr>
          </a:p>
          <a:p>
            <a:pPr indent="-317500" lvl="0" marL="457200" rtl="0" algn="l">
              <a:lnSpc>
                <a:spcPct val="150000"/>
              </a:lnSpc>
              <a:spcBef>
                <a:spcPts val="0"/>
              </a:spcBef>
              <a:spcAft>
                <a:spcPts val="0"/>
              </a:spcAft>
              <a:buSzPts val="1400"/>
              <a:buFont typeface="Lato"/>
              <a:buChar char="●"/>
            </a:pPr>
            <a:r>
              <a:rPr lang="en">
                <a:latin typeface="Lato"/>
                <a:ea typeface="Lato"/>
                <a:cs typeface="Lato"/>
                <a:sym typeface="Lato"/>
              </a:rPr>
              <a:t>The grayscale image was inverted so that the darker regions represented areas with higher standard deviation and vice-versa. </a:t>
            </a:r>
            <a:endParaRPr>
              <a:latin typeface="Lato"/>
              <a:ea typeface="Lato"/>
              <a:cs typeface="Lato"/>
              <a:sym typeface="Lato"/>
            </a:endParaRPr>
          </a:p>
          <a:p>
            <a:pPr indent="-317500" lvl="0" marL="457200" rtl="0" algn="l">
              <a:lnSpc>
                <a:spcPct val="150000"/>
              </a:lnSpc>
              <a:spcBef>
                <a:spcPts val="0"/>
              </a:spcBef>
              <a:spcAft>
                <a:spcPts val="0"/>
              </a:spcAft>
              <a:buSzPts val="1400"/>
              <a:buFont typeface="Lato"/>
              <a:buChar char="●"/>
            </a:pPr>
            <a:r>
              <a:rPr lang="en">
                <a:latin typeface="Lato"/>
                <a:ea typeface="Lato"/>
                <a:cs typeface="Lato"/>
                <a:sym typeface="Lato"/>
              </a:rPr>
              <a:t>The top portion of the image is light, meaning it is consistent across all classes and does not provide much value for training.  The team opted to subset the DataFrame to exclude these pixel values. </a:t>
            </a:r>
            <a:endParaRPr>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38"/>
          <p:cNvPicPr preferRelativeResize="0"/>
          <p:nvPr/>
        </p:nvPicPr>
        <p:blipFill rotWithShape="1">
          <a:blip r:embed="rId3">
            <a:alphaModFix/>
          </a:blip>
          <a:srcRect b="7834" l="0" r="0" t="7834"/>
          <a:stretch/>
        </p:blipFill>
        <p:spPr>
          <a:xfrm>
            <a:off x="0" y="0"/>
            <a:ext cx="9144003" cy="5143499"/>
          </a:xfrm>
          <a:prstGeom prst="rect">
            <a:avLst/>
          </a:prstGeom>
          <a:noFill/>
          <a:ln>
            <a:noFill/>
          </a:ln>
        </p:spPr>
      </p:pic>
      <p:sp>
        <p:nvSpPr>
          <p:cNvPr id="293" name="Google Shape;293;p38"/>
          <p:cNvSpPr/>
          <p:nvPr/>
        </p:nvSpPr>
        <p:spPr>
          <a:xfrm>
            <a:off x="17775" y="0"/>
            <a:ext cx="9126300" cy="5143500"/>
          </a:xfrm>
          <a:prstGeom prst="rect">
            <a:avLst/>
          </a:prstGeom>
          <a:solidFill>
            <a:srgbClr val="000000">
              <a:alpha val="737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 Processing</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